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mp3" ContentType="audio/mp3"/>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notesMasterIdLst>
    <p:notesMasterId r:id="rId3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Salon dolarken filmin müziğini çalabilirsiniz: alttaki hoparlör simgesine tıklayın. Hoş geldiniz. Bu bir dinleme değil, birlikte hatırlama saati. Kitap Çanakkale'nin büyümesini anlatıyor ama bu büyümeyi en iyi bilenler bu salondakiler. Bugün sizin hafızanızı kitaptaki verilerle yan yana koyacağız.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Yazarın tanıtım filmi, 176 saniye. Videonun üzerine tıklayınca oynar. Zaman kısıtlıysa bu slaytı atlayın; film 45 dakikalık planın dışında kalır.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Hoş geldiniz. İlk 25 dakikada kitabı ve Çanakkale'nin rakamlarını anlatacağım. Hatıralarınızı ve sorularınızı aklınızda tutun; son 20 dakikada söz sizde olacak. Kitap Çanakkale'nin büyümesini anlatıyor, ama bu büyümeyi en iyi bilenler bu salondakiler.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Kitap bu cümleyle açılıyor. Boğaz her sabah aynı yöne akar, vapur her sabah karşıya geçer. Kıyıdan bakan için sahne değişmemiştir. Ama o suya her giren başka bir suyla karşılaşır. Şehir de böyle: dışarıdan aynı, içeride her hayat başka.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Çanakkale büyüdü: nüfus, üniversite, evler, yollar, araçlar. Ama bu büyümenin bir öğrencinin, bir ailenin, yaşlı bir komşunun hayatına neyi taşıdığı başka bir soru. Kitabın bütün derdi bu.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İki haritayı yan yana gösterin ve genişlemeyi elinizle işaret edin. Salona şimdilik yalnızca şunu söyleyin: "Sizin çocukluğunuzda şehrin nerede bittiğini sohbet bölümünde soracağım, aklınızda tutun."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Çocukken bisikletle küçük bir serüven sayılan bir yer, yıllar sonra bir site tabelasının adıyla anılır. Hafıza haritanın yakalayamadığı bir şeyi saklar: bir yerin nerede durduğunu değil, bize ne kadar uzak ya da yakın geldiğini.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573.976 kişilik ilde 217.302 kişi başka bir ilde, 13.959 kişi yurt dışında doğmuş. Burada doğup başka yerde yaşamış, sonra dönenler de var. Aidiyet nüfus kaydından daha girift bir şey.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Burada kalabilir miyim? Bir ev kurabilir miyim? Yaşlandığımda yine burada yaşayabilir miyim? Kitap şehri bu sorular üzerinden okuyor. (40 sn)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Kira ve fiyat düzeyi Türkiye ortancasının hafif üzerinde. 2013'te 9.078 olan yıllık konut satışı 2025'te 14.068'e çıktı. Ama konutun var olması, bir hanenin orada hayat kurabilmesi demek değil.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 bir karşılanabilirlik ölçümü değil; haneler çoğu zaman birden fazla gelirle geçinir. Gösterdiği şey, ortanca bir kiranın tek bir resmî gelirin yanında ne kadar yer kapladığı. Torunlarımız bu şehirde tek başına ev tutabilir mi?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Aynı mesafe herkesin gününden aynı zamanı almaz. Arabası olan için on beş dakikalık yol, toplu taşımaya bağlı biri için durağa yürümek, beklemek, aktarma yapmakla birlikte bir saate yaklaşabilir. Yolda geçen saat dinlenmeye, torunlara, dostlara ayrılamaz.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Bir insan bir yere varabildiğini düşünürken aynı yolculuğun yorucu, pahalı ya da güvensiz olduğunu da düşünebilir. İkisi birbirini çürütmez.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Yenice'de bir köyde yaşayan bir kadın uzman hekime gitmek için bütün gününü veriyor; Merkez'de yaşayan biri yarım saatte bekleme salonunda. Hizmet ortak, bedeli değil. Dikkat: sıralama ilçeleri karşılaştırır, insanları değil.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Kayıtlı suç sayıları 2023–2025 arasında geriledi; ama güvende hissetmek ayrı bir şey. Aynı kentte, birbirine birkaç kilometre uzaktaki mahallelerde fark neredeyse üç kat. Akşam yürüyüşü, akşam kursu, geç saatte bir arkadaşa gitmek: hepsi bu hissin sınırları içinde.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Kitabın 8. bölümü eczaneye yürüyen yaşlı bir adamla açılıyor: kırık bir taş, kaldırıma park etmiş bir araç, yetmeyen bir yeşil ışık. "Gençken göze çarpmayan ayrıntılar bağımsızlığın koşullarına dönüşür." Dörtte birden fazlası "fikrim yok" diyor: bilinmeyen bir hizmet, ihtiyacı olan kişi için yok hükmündedir. Algı araştırmasıdır; "hizmet yok" demeyin. (1,5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Thoreau'nun Walden'daki üç sandalyesi: biri yalnızlık, ikisi dostluk, üçü toplum için. Dikkat: "Yaşlıların üçte biri tek yaşıyor" demeyin; doğrusu "yaşlıların oturduğu her üç haneden biri tek kişilik". Çanakkale bu göstergede Balıkesir'den sonra ikinci.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Tek başına yaşamak, yalnızlık ve yalnız bırakılmak üç ayrı şey. Pek çok yaşlı kendi evinde, kendi temposunda yaşamayı bilerek seçer. Belirleyici olan, ihtiyaç anında kimin yakında olduğu. (40 sn)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kişiden dokuzu oy veriyor; on kişiden yalnızca biri kendini yerel kararlara yakın hissediyor. İki oran farklı davranışları ölçer, birbirini çürütmez. Ama oy vermek ile gündelik olarak söz sahibi hissetmek arasındaki mesafeyi gösterir.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Görseldeki üç düğümü tek tek gösterin. Yakın bağ: gece yarısı kimi ararsınız? Köprü bağ: yeni bir işi, bir fırsatı size kim haber verir? Kurumsal bağ: bir dilekçe, bir randevu, bir hak için kime gidersiniz? Üçü ayrı iş görür. Birinin güçlü olması ötekinin eksiğini kapatmaz. Yaş ilerledikçe yakın bağlar incelir, kurumsal bağ daha çok önem kazanır. (1,5 dk) Hesiodos: başına bir iş geldiğinde komşular kuşaksız koşar, akrabalar kuşanmak için oyalanır. Kitap bu ağa "ilişkisel altyapı" diyor: aranabilecek bir arkadaş, adıyla selamlaşılan bir esnaf, güvenilen bir kurum. Bir haritada çizilemez ama yollar kadar gerçektir.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Şehir gençleri okumaya çekiyor, onları işte tutmakta zorlanıyor. Dikkat: iki rakam aynı kişileri izlemiyor; mezunların kaçının kaldığını gösteren bir veri yok. Kitap bunu açıkça bir veri boşluğu olarak not ediyor. Sohbet bölümünde salona çocuklarını ve torunlarını soracağız.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 Söz'deki anıyı kendi sözlerinizle bir dakikada anlatın. Bugün aynı rota daha donanımlı, feribotlar daha konforlu. Ama aynı sakinliği ve kolaylığı bulmak daha zor. Bu bir kayıp hikâyesi değil: şehir de değişti, biz de. (1,5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Kira yükselir, daha uzak bir eve taşınılır, yol uzar, bu arada yaşlı bir ebeveynin bakımı gündeme gelir. Her biri tek başına yönetilebilir; birlikte geldiklerinde insanın önündeki yolları azaltır. Kırılganlık ortalamalarda değil, kesişimlerde saklıdır.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İki kişi aynı küçük evde oturabilir. Biri bunu isteyerek seçmiştir, öteki başka bir eve erişemediği için oradadır. Dışarıdan aynı, içeriden değil. Kitabın "seçenek alanı" dediği şey bu: bir insanın gerçekten yapabileceği, sürdürebileceği ve gerektiğinde değiştirebileceği hayat yolları. (1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Otobüs hattı kaldırıldığında başka yoldan gidebilen, hastalandığında arayabileceği ikinci bir kişisi olan insan, aynı sarsıntıyı bambaşka yaşar. Aranan sınırsız seçenek değil; hayatın kritik alanlarında tek bir kırılgan yola mahkûm olmamak. (40 sn)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Birinci bölümün kapanışı. Kalkınmanın en zor fiili "sahip olmak" değil, "dönüştürebilmek". Para neye dönüşüyor, üniversite neye, konut neye, yol neye? Şimdi söz sizde. (40 sn)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Anlatım bölümünün kapanışı. Video 13. bölüm "Büyümek Yetmez" ile Son Söz'deki cümlelerden oluşuyor, 78 saniye. Üzerine tıklayınca oynar. Bitince konuşmadan bir an bekleyin, sonra "Şimdi söz sizde" slaytına geçin. Zaman sıkışırsa atlanabilir; bu durumda bir önceki slayttaki cümleyi sesli okuyun.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Mikrofonu salona verin. Amaç cevap toplamak değil, hatıra toplamak. Her soruda 2–3 kişiyi dinlemek yeterli.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Gelen yer adlarını tahtaya yazın; 4–5 cevap yeter. Farklı mahallelerden gelenlerin cevapları birbirini tutmayacak; bunu vurgulayın: "Hepiniz aynı şehirde büyüdünüz, ama her birinizin şehri başka yerde bitiyordu." İsterseniz harita slaytına (5) geri dönüp bir yeri gösterin. (5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dakika verin, sonra 2–3 gönüllüyü dinleyin. Sohbet nostaljiye kayarsa kibarca dengeleyin: "Peki bugün eskisinden kolay olan ne?" (6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Önce kalabilenler, sonra gitmek zorunda kalanlar el kaldırsın. 2–3 kişiye nedenini sorun: iş mi, kira mı, başka bir şey mi? Göç dengesi slaytına (+2.041 / −260) bağlayın. (3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 tıklamada bir soru gelir, öncekiler ekranda kalır. Soruyu sesli okuyun, birkaç saniye bekleyin, sonra tıklayın. Altı soru bitince bir dakika sessizlik verin. Kâğıt ya da kalem gerekmiyor. Cevabı kimseye söylemeleri de gerekmiyor. Sorular kitabın sonundaki "Okurun Haritası" ekinden. (3 dk, bir sonraki slaytla birlikte)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Cevabın kendisini değil, yalnızca hangi soruda duraksadıklarını sorun. Sık çıkan cevaplar genelde "hastalanınca kimi ararım" ve "75 yaşında" soruları. Dayanıklı hayat slaytına bağlayın. (3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Mikrofonu dolaştırın; 5–6 kişiden birer cümle alın. Bir yardımcı not etsin ya da siz tahtaya yazın. Dilekleri bir kuruma ileteceğinizi ancak önceden ayarladıysanız söyleyin. (2 dk)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Kapanışa geçiş. Bu iki cümle kitabın Son Söz'ünden. (30 sn)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Kitabın son sorusuyla kapatın. Notları toplamayı ve kartları geri almayı unutmayın.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audio" Target="../media/media-1-2.mp3"/><Relationship Id="rId3" Type="http://schemas.microsoft.com/office/2007/relationships/media" Target="../media/media-1-2.mp3"/><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video" Target="../media/media-2-1.mp4"/><Relationship Id="rId2" Type="http://schemas.microsoft.com/office/2007/relationships/media" Target="../media/media-2-1.mp4"/><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video" Target="../media/media-17-1.mp4"/><Relationship Id="rId2" Type="http://schemas.microsoft.com/office/2007/relationships/media" Target="../media/media-17-1.mp4"/><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video" Target="../media/media-20-1.mp4"/><Relationship Id="rId2" Type="http://schemas.microsoft.com/office/2007/relationships/media" Target="../media/media-20-1.mp4"/><Relationship Id="rId3" Type="http://schemas.openxmlformats.org/officeDocument/2006/relationships/image" Target="../media/image-20-3.png"/><Relationship Id="rId4" Type="http://schemas.openxmlformats.org/officeDocument/2006/relationships/slideLayout" Target="../slideLayouts/slideLayout1.xml"/><Relationship Id="rId5"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video" Target="../media/media-23-1.mp4"/><Relationship Id="rId2" Type="http://schemas.microsoft.com/office/2007/relationships/media" Target="../media/media-23-1.mp4"/><Relationship Id="rId3" Type="http://schemas.openxmlformats.org/officeDocument/2006/relationships/image" Target="../media/image-23-3.png"/><Relationship Id="rId4" Type="http://schemas.openxmlformats.org/officeDocument/2006/relationships/slideLayout" Target="../slideLayouts/slideLayout1.xml"/><Relationship Id="rId5"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image" Target="../media/image-24-2.png"/><Relationship Id="rId3" Type="http://schemas.openxmlformats.org/officeDocument/2006/relationships/slideLayout" Target="../slideLayouts/slideLayout1.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image" Target="../media/image-25-2.png"/><Relationship Id="rId3" Type="http://schemas.openxmlformats.org/officeDocument/2006/relationships/slideLayout" Target="../slideLayouts/slideLayout1.xml"/><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image" Target="../media/image-26-2.png"/><Relationship Id="rId3" Type="http://schemas.openxmlformats.org/officeDocument/2006/relationships/slideLayout" Target="../slideLayouts/slideLayout1.xml"/><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video" Target="../media/media-27-1.mp4"/><Relationship Id="rId2" Type="http://schemas.microsoft.com/office/2007/relationships/media" Target="../media/media-27-1.mp4"/><Relationship Id="rId3" Type="http://schemas.openxmlformats.org/officeDocument/2006/relationships/image" Target="../media/image-27-3.png"/><Relationship Id="rId4" Type="http://schemas.openxmlformats.org/officeDocument/2006/relationships/slideLayout" Target="../slideLayouts/slideLayout1.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image" Target="../media/image-29-2.png"/><Relationship Id="rId3" Type="http://schemas.openxmlformats.org/officeDocument/2006/relationships/slideLayout" Target="../slideLayouts/slideLayout1.xml"/><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image" Target="../media/image-31-2.png"/><Relationship Id="rId3" Type="http://schemas.openxmlformats.org/officeDocument/2006/relationships/slideLayout" Target="../slideLayouts/slideLayout1.xml"/><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g"/><Relationship Id="rId2" Type="http://schemas.openxmlformats.org/officeDocument/2006/relationships/image" Target="../media/image-35-2.png"/><Relationship Id="rId3" Type="http://schemas.openxmlformats.org/officeDocument/2006/relationships/slideLayout" Target="../slideLayouts/slideLayout1.xml"/><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3EDE2"/>
        </a:solidFill>
      </p:bgPr>
    </p:bg>
    <p:spTree>
      <p:nvGrpSpPr>
        <p:cNvPr id="1" name=""/>
        <p:cNvGrpSpPr/>
        <p:nvPr/>
      </p:nvGrpSpPr>
      <p:grpSpPr>
        <a:xfrm>
          <a:off x="0" y="0"/>
          <a:ext cx="0" cy="0"/>
          <a:chOff x="0" y="0"/>
          <a:chExt cx="0" cy="0"/>
        </a:xfrm>
      </p:grpSpPr>
      <p:pic>
        <p:nvPicPr>
          <p:cNvPr id="2" name="Image 0" descr="/home/claude/seminer/media/cover_art.png">    </p:cNvPr>
          <p:cNvPicPr>
            <a:picLocks noChangeAspect="1"/>
          </p:cNvPicPr>
          <p:nvPr/>
        </p:nvPicPr>
        <p:blipFill>
          <a:blip r:embed="rId1"/>
          <a:stretch>
            <a:fillRect/>
          </a:stretch>
        </p:blipFill>
        <p:spPr>
          <a:xfrm>
            <a:off x="5207000" y="0"/>
            <a:ext cx="6985000" cy="6858000"/>
          </a:xfrm>
          <a:prstGeom prst="rect">
            <a:avLst/>
          </a:prstGeom>
        </p:spPr>
      </p:pic>
      <p:sp>
        <p:nvSpPr>
          <p:cNvPr id="3" name="Text 0"/>
          <p:cNvSpPr txBox="1"/>
          <p:nvPr/>
        </p:nvSpPr>
        <p:spPr>
          <a:xfrm>
            <a:off x="812800" y="812800"/>
            <a:ext cx="5588000" cy="5232400"/>
          </a:xfrm>
          <a:prstGeom prst="rect">
            <a:avLst/>
          </a:prstGeom>
          <a:noFill/>
          <a:ln/>
        </p:spPr>
        <p:txBody>
          <a:bodyPr wrap="square" lIns="0" tIns="0" rIns="0" bIns="0" rtlCol="0" anchor="ctr"/>
          <a:lstStyle/>
          <a:p>
            <a:pPr algn="l" indent="0" marL="0">
              <a:buNone/>
            </a:pPr>
            <a:r>
              <a:rPr lang="tr-TR" sz="7500" dirty="0">
                <a:solidFill>
                  <a:srgbClr val="1E2B3C"/>
                </a:solidFill>
                <a:latin typeface="Georgia" pitchFamily="34" charset="0"/>
                <a:ea typeface="Georgia" pitchFamily="34" charset="-122"/>
                <a:cs typeface="Georgia" pitchFamily="34" charset="-120"/>
              </a:rPr>
              <a:t>Şehir</a:t>
            </a:r>
            <a:endParaRPr lang="tr-TR" sz="7500" dirty="0"/>
          </a:p>
          <a:p>
            <a:pPr algn="l" indent="0" marL="0">
              <a:spcAft>
                <a:spcPts val="2400"/>
              </a:spcAft>
              <a:buNone/>
            </a:pPr>
            <a:r>
              <a:rPr lang="tr-TR" sz="7500" dirty="0">
                <a:solidFill>
                  <a:srgbClr val="B4532F"/>
                </a:solidFill>
                <a:latin typeface="Georgia" pitchFamily="34" charset="0"/>
                <a:ea typeface="Georgia" pitchFamily="34" charset="-122"/>
                <a:cs typeface="Georgia" pitchFamily="34" charset="-120"/>
              </a:rPr>
              <a:t>Büyürken</a:t>
            </a:r>
            <a:endParaRPr lang="tr-TR" sz="7500" dirty="0"/>
          </a:p>
          <a:p>
            <a:pPr algn="l" indent="0" marL="0">
              <a:spcAft>
                <a:spcPts val="3000"/>
              </a:spcAft>
              <a:buNone/>
            </a:pPr>
            <a:r>
              <a:rPr lang="tr-TR" sz="2200" i="1" dirty="0">
                <a:solidFill>
                  <a:srgbClr val="1E2B3C"/>
                </a:solidFill>
                <a:latin typeface="Georgia" pitchFamily="34" charset="0"/>
                <a:ea typeface="Georgia" pitchFamily="34" charset="-122"/>
                <a:cs typeface="Georgia" pitchFamily="34" charset="-120"/>
              </a:rPr>
              <a:t>Çanakkale'de Büyüyen Kent ve Gündelik Hayat</a:t>
            </a:r>
            <a:endParaRPr lang="tr-TR" sz="7500" dirty="0"/>
          </a:p>
          <a:p>
            <a:pPr algn="l" indent="0" marL="0">
              <a:spcAft>
                <a:spcPts val="1200"/>
              </a:spcAft>
              <a:buNone/>
            </a:pPr>
            <a:r>
              <a:rPr lang="tr-TR" sz="2000" b="1" dirty="0">
                <a:solidFill>
                  <a:srgbClr val="1E2B3C"/>
                </a:solidFill>
                <a:latin typeface="Georgia" pitchFamily="34" charset="0"/>
                <a:ea typeface="Georgia" pitchFamily="34" charset="-122"/>
                <a:cs typeface="Georgia" pitchFamily="34" charset="-120"/>
              </a:rPr>
              <a:t>Prof. Dr. Mehmet Şahin</a:t>
            </a:r>
            <a:endParaRPr lang="tr-TR" sz="7500" dirty="0"/>
          </a:p>
          <a:p>
            <a:pPr algn="l" indent="0" marL="0">
              <a:spcAft>
                <a:spcPts val="1000"/>
              </a:spcAft>
              <a:buNone/>
            </a:pPr>
            <a:r>
              <a:rPr lang="tr-TR" sz="1500" dirty="0">
                <a:solidFill>
                  <a:srgbClr val="3D4A5C"/>
                </a:solidFill>
                <a:latin typeface="Georgia" pitchFamily="34" charset="0"/>
                <a:ea typeface="Georgia" pitchFamily="34" charset="-122"/>
                <a:cs typeface="Georgia" pitchFamily="34" charset="-120"/>
              </a:rPr>
              <a:t>ÇOMÜ Tazelenme Üniversitesi · Anafartalar Kampüsü · 12 Ekim 2026</a:t>
            </a:r>
            <a:endParaRPr lang="tr-TR" sz="7500" dirty="0"/>
          </a:p>
        </p:txBody>
      </p:sp>
      <p:sp>
        <p:nvSpPr>
          <p:cNvPr id="4" name="Shape 1"/>
          <p:cNvSpPr/>
          <p:nvPr/>
        </p:nvSpPr>
        <p:spPr>
          <a:xfrm>
            <a:off x="812800" y="5969000"/>
            <a:ext cx="2984500" cy="444500"/>
          </a:xfrm>
          <a:prstGeom prst="roundRect">
            <a:avLst>
              <a:gd name="adj" fmla="val 20571"/>
            </a:avLst>
          </a:prstGeom>
          <a:solidFill>
            <a:srgbClr val="1E2B3C"/>
          </a:solidFill>
          <a:ln w="12700">
            <a:solidFill>
              <a:srgbClr val="1E2B3C"/>
            </a:solidFill>
            <a:prstDash val="solid"/>
          </a:ln>
        </p:spPr>
      </p:sp>
      <p:sp>
        <p:nvSpPr>
          <p:cNvPr id="5" name="Text 2"/>
          <p:cNvSpPr txBox="1"/>
          <p:nvPr/>
        </p:nvSpPr>
        <p:spPr>
          <a:xfrm>
            <a:off x="952500" y="6064250"/>
            <a:ext cx="2794000" cy="254000"/>
          </a:xfrm>
          <a:prstGeom prst="rect">
            <a:avLst/>
          </a:prstGeom>
          <a:noFill/>
          <a:ln/>
        </p:spPr>
        <p:txBody>
          <a:bodyPr wrap="square" lIns="0" tIns="0" rIns="0" bIns="0" rtlCol="0" anchor="ctr"/>
          <a:lstStyle/>
          <a:p>
            <a:pPr algn="l" indent="0" marL="0">
              <a:spcAft>
                <a:spcPts val="1000"/>
              </a:spcAft>
              <a:buNone/>
            </a:pPr>
            <a:r>
              <a:rPr lang="tr-TR" sz="1300" dirty="0">
                <a:solidFill>
                  <a:srgbClr val="F3EDE2"/>
                </a:solidFill>
                <a:latin typeface="Georgia" pitchFamily="34" charset="0"/>
                <a:ea typeface="Georgia" pitchFamily="34" charset="-122"/>
                <a:cs typeface="Georgia" pitchFamily="34" charset="-120"/>
              </a:rPr>
              <a:t>♪  Müzik: hoparlöre tıklayın</a:t>
            </a:r>
            <a:endParaRPr lang="tr-TR" sz="1300" dirty="0"/>
          </a:p>
        </p:txBody>
      </p:sp>
      <p:pic>
        <p:nvPicPr>
          <p:cNvPr id="4" name="Media 0">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3937000" y="6000750"/>
            <a:ext cx="381000" cy="381000"/>
          </a:xfrm>
          <a:prstGeom prst="rect">
            <a:avLst/>
          </a:prstGeom>
        </p:spPr>
      </p:pic>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E2B3C"/>
        </a:solidFill>
      </p:bgPr>
    </p:bg>
    <p:spTree>
      <p:nvGrpSpPr>
        <p:cNvPr id="1" name=""/>
        <p:cNvGrpSpPr/>
        <p:nvPr/>
      </p:nvGrpSpPr>
      <p:grpSpPr>
        <a:xfrm>
          <a:off x="0" y="0"/>
          <a:ext cx="0" cy="0"/>
          <a:chOff x="0" y="0"/>
          <a:chExt cx="0" cy="0"/>
        </a:xfrm>
      </p:grpSpPr>
      <p:sp>
        <p:nvSpPr>
          <p:cNvPr id="2" name="Text 0"/>
          <p:cNvSpPr txBox="1"/>
          <p:nvPr/>
        </p:nvSpPr>
        <p:spPr>
          <a:xfrm>
            <a:off x="812800" y="444500"/>
            <a:ext cx="10566400" cy="317500"/>
          </a:xfrm>
          <a:prstGeom prst="rect">
            <a:avLst/>
          </a:prstGeom>
          <a:noFill/>
          <a:ln/>
        </p:spPr>
        <p:txBody>
          <a:bodyPr wrap="square" lIns="0" tIns="0" rIns="0" bIns="0" rtlCol="0" anchor="t"/>
          <a:lstStyle/>
          <a:p>
            <a:pPr algn="l" indent="0" marL="0">
              <a:spcAft>
                <a:spcPts val="1000"/>
              </a:spcAft>
              <a:buNone/>
            </a:pPr>
            <a:r>
              <a:rPr lang="tr-TR" sz="1600" spc="400" kern="0" dirty="0">
                <a:solidFill>
                  <a:srgbClr val="E8A584"/>
                </a:solidFill>
                <a:latin typeface="Georgia" pitchFamily="34" charset="0"/>
                <a:ea typeface="Georgia" pitchFamily="34" charset="-122"/>
                <a:cs typeface="Georgia" pitchFamily="34" charset="-120"/>
              </a:rPr>
              <a:t>AÇILIŞ FİLMİ · 3 DAKİKA</a:t>
            </a:r>
            <a:endParaRPr lang="tr-TR" sz="1600" dirty="0"/>
          </a:p>
        </p:txBody>
      </p:sp>
      <p:pic>
        <p:nvPicPr>
          <p:cNvPr id="3" name="VID">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2095500" y="889000"/>
            <a:ext cx="8001000" cy="4502150"/>
          </a:xfrm>
          <a:prstGeom prst="rect">
            <a:avLst/>
          </a:prstGeom>
        </p:spPr>
      </p:pic>
      <p:sp>
        <p:nvSpPr>
          <p:cNvPr id="4" name="Text 1"/>
          <p:cNvSpPr txBox="1"/>
          <p:nvPr/>
        </p:nvSpPr>
        <p:spPr>
          <a:xfrm>
            <a:off x="812800" y="5588000"/>
            <a:ext cx="10566400" cy="381000"/>
          </a:xfrm>
          <a:prstGeom prst="rect">
            <a:avLst/>
          </a:prstGeom>
          <a:noFill/>
          <a:ln/>
        </p:spPr>
        <p:txBody>
          <a:bodyPr wrap="square" lIns="0" tIns="0" rIns="0" bIns="0" rtlCol="0" anchor="t"/>
          <a:lstStyle/>
          <a:p>
            <a:pPr algn="ctr" indent="0" marL="0">
              <a:spcAft>
                <a:spcPts val="1000"/>
              </a:spcAft>
              <a:buNone/>
            </a:pPr>
            <a:r>
              <a:rPr lang="tr-TR" sz="1500" i="1" dirty="0">
                <a:solidFill>
                  <a:srgbClr val="D9D2C4"/>
                </a:solidFill>
                <a:latin typeface="Georgia" pitchFamily="34" charset="0"/>
                <a:ea typeface="Georgia" pitchFamily="34" charset="-122"/>
                <a:cs typeface="Georgia" pitchFamily="34" charset="-120"/>
              </a:rPr>
              <a:t>Büyüyen Kent, Dönüşen Hayatlar · videonun üzerine tıklayıp oynatın</a:t>
            </a:r>
            <a:endParaRPr lang="tr-TR" sz="15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5" fill="hold">
                      <p:stCondLst>
                        <p:cond delay="indefinite"/>
                        <p:cond evt="onBegin" delay="0">
                          <p:tn val="2"/>
                        </p:cond>
                      </p:stCondLst>
                      <p:childTnLst>
                        <p:par>
                          <p:cTn id="6" fill="hold">
                            <p:stCondLst>
                              <p:cond delay="0"/>
                            </p:stCondLst>
                            <p:childTnLst>
                              <p:par>
                                <p:cTn id="3" presetID="1" presetClass="mediacall" presetSubtype="0" fill="hold" nodeType="afterEffect">
                                  <p:stCondLst>
                                    <p:cond delay="0"/>
                                  </p:stCondLst>
                                  <p:childTnLst>
                                    <p:cmd type="call" cmd="playFrom(0.0)">
                                      <p:cBhvr>
                                        <p:cTn id="4" dur="17600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p:stCondLst>
                    <p:cond delay="indefinite"/>
                  </p:stCondLst>
                </p:cTn>
                <p:tgtEl>
                  <p:spTgt spid="3"/>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3EDE2"/>
        </a:solidFill>
      </p:bgPr>
    </p:bg>
    <p:spTree>
      <p:nvGrpSpPr>
        <p:cNvPr id="1" name=""/>
        <p:cNvGrpSpPr/>
        <p:nvPr/>
      </p:nvGrpSpPr>
      <p:grpSpPr>
        <a:xfrm>
          <a:off x="0" y="0"/>
          <a:ext cx="0" cy="0"/>
          <a:chOff x="0" y="0"/>
          <a:chExt cx="0" cy="0"/>
        </a:xfrm>
      </p:grpSpPr>
      <p:pic>
        <p:nvPicPr>
          <p:cNvPr id="2" name="Image 0" descr="/home/claude/seminer/media/v_kordon.jpg">    </p:cNvPr>
          <p:cNvPicPr>
            <a:picLocks noChangeAspect="1"/>
          </p:cNvPicPr>
          <p:nvPr/>
        </p:nvPicPr>
        <p:blipFill>
          <a:blip r:embed="rId1"/>
          <a:srcRect l="0" r="0" t="0" b="0"/>
          <a:stretch/>
        </p:blipFill>
        <p:spPr>
          <a:xfrm>
            <a:off x="6299200" y="1397000"/>
            <a:ext cx="5080000" cy="4064000"/>
          </a:xfrm>
          <a:prstGeom prst="rect">
            <a:avLst/>
          </a:prstGeom>
        </p:spPr>
      </p:pic>
      <p:sp>
        <p:nvSpPr>
          <p:cNvPr id="3" name="Text 0"/>
          <p:cNvSpPr txBox="1"/>
          <p:nvPr/>
        </p:nvSpPr>
        <p:spPr>
          <a:xfrm>
            <a:off x="812800" y="812800"/>
            <a:ext cx="4953000" cy="5232400"/>
          </a:xfrm>
          <a:prstGeom prst="rect">
            <a:avLst/>
          </a:prstGeom>
          <a:noFill/>
          <a:ln/>
        </p:spPr>
        <p:txBody>
          <a:bodyPr wrap="square" lIns="0" tIns="0" rIns="0" bIns="0" rtlCol="0" anchor="ctr"/>
          <a:lstStyle/>
          <a:p>
            <a:pPr algn="l" indent="0" marL="0">
              <a:spcAft>
                <a:spcPts val="4000"/>
              </a:spcAft>
              <a:buNone/>
            </a:pPr>
            <a:r>
              <a:rPr lang="tr-TR" sz="4000" dirty="0">
                <a:solidFill>
                  <a:srgbClr val="1E2B3C"/>
                </a:solidFill>
                <a:latin typeface="Georgia" pitchFamily="34" charset="0"/>
                <a:ea typeface="Georgia" pitchFamily="34" charset="-122"/>
                <a:cs typeface="Georgia" pitchFamily="34" charset="-120"/>
              </a:rPr>
              <a:t>Bugünün planı</a:t>
            </a:r>
            <a:endParaRPr lang="tr-TR" sz="4000" dirty="0"/>
          </a:p>
          <a:p>
            <a:pPr algn="l" indent="0" marL="0">
              <a:spcAft>
                <a:spcPts val="600"/>
              </a:spcAft>
              <a:buNone/>
            </a:pPr>
            <a:r>
              <a:rPr lang="tr-TR" sz="1500" spc="300" kern="0" dirty="0">
                <a:solidFill>
                  <a:srgbClr val="B4532F"/>
                </a:solidFill>
                <a:latin typeface="Georgia" pitchFamily="34" charset="0"/>
                <a:ea typeface="Georgia" pitchFamily="34" charset="-122"/>
                <a:cs typeface="Georgia" pitchFamily="34" charset="-120"/>
              </a:rPr>
              <a:t>BİRİNCİ BÖLÜM · 25 DAKİKA</a:t>
            </a:r>
            <a:endParaRPr lang="tr-TR" sz="4000" dirty="0"/>
          </a:p>
          <a:p>
            <a:pPr algn="l" indent="0" marL="0">
              <a:spcAft>
                <a:spcPts val="4000"/>
              </a:spcAft>
              <a:buNone/>
            </a:pPr>
            <a:r>
              <a:rPr lang="tr-TR" sz="2200" dirty="0">
                <a:solidFill>
                  <a:srgbClr val="1E2B3C"/>
                </a:solidFill>
                <a:latin typeface="Georgia" pitchFamily="34" charset="0"/>
                <a:ea typeface="Georgia" pitchFamily="34" charset="-122"/>
                <a:cs typeface="Georgia" pitchFamily="34" charset="-120"/>
              </a:rPr>
              <a:t>Kitap ve şehir: rakamlar ve hikâyeler</a:t>
            </a:r>
            <a:endParaRPr lang="tr-TR" sz="4000" dirty="0"/>
          </a:p>
          <a:p>
            <a:pPr algn="l" indent="0" marL="0">
              <a:spcAft>
                <a:spcPts val="600"/>
              </a:spcAft>
              <a:buNone/>
            </a:pPr>
            <a:r>
              <a:rPr lang="tr-TR" sz="1500" spc="300" kern="0" dirty="0">
                <a:solidFill>
                  <a:srgbClr val="B4532F"/>
                </a:solidFill>
                <a:latin typeface="Georgia" pitchFamily="34" charset="0"/>
                <a:ea typeface="Georgia" pitchFamily="34" charset="-122"/>
                <a:cs typeface="Georgia" pitchFamily="34" charset="-120"/>
              </a:rPr>
              <a:t>İKİNCİ BÖLÜM · 20 DAKİKA</a:t>
            </a:r>
            <a:endParaRPr lang="tr-TR" sz="4000" dirty="0"/>
          </a:p>
          <a:p>
            <a:pPr algn="l" indent="0" marL="0">
              <a:spcAft>
                <a:spcPts val="1000"/>
              </a:spcAft>
              <a:buNone/>
            </a:pPr>
            <a:r>
              <a:rPr lang="tr-TR" sz="2200" dirty="0">
                <a:solidFill>
                  <a:srgbClr val="1E2B3C"/>
                </a:solidFill>
                <a:latin typeface="Georgia" pitchFamily="34" charset="0"/>
                <a:ea typeface="Georgia" pitchFamily="34" charset="-122"/>
                <a:cs typeface="Georgia" pitchFamily="34" charset="-120"/>
              </a:rPr>
              <a:t>Sohbet: söz sizde</a:t>
            </a:r>
            <a:endParaRPr lang="tr-TR" sz="4000" dirty="0"/>
          </a:p>
        </p:txBody>
      </p:sp>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E2B3C"/>
        </a:solidFill>
      </p:bgPr>
    </p:bg>
    <p:spTree>
      <p:nvGrpSpPr>
        <p:cNvPr id="1" name=""/>
        <p:cNvGrpSpPr/>
        <p:nvPr/>
      </p:nvGrpSpPr>
      <p:grpSpPr>
        <a:xfrm>
          <a:off x="0" y="0"/>
          <a:ext cx="0" cy="0"/>
          <a:chOff x="0" y="0"/>
          <a:chExt cx="0" cy="0"/>
        </a:xfrm>
      </p:grpSpPr>
      <p:pic>
        <p:nvPicPr>
          <p:cNvPr id="2" name="Image 0" descr="/home/claude/seminer/media/v_ferry.jpg">    </p:cNvPr>
          <p:cNvPicPr>
            <a:picLocks noChangeAspect="1"/>
          </p:cNvPicPr>
          <p:nvPr/>
        </p:nvPicPr>
        <p:blipFill>
          <a:blip r:embed="rId1"/>
          <a:srcRect l="0" r="0" t="0" b="0"/>
          <a:stretch/>
        </p:blipFill>
        <p:spPr>
          <a:xfrm>
            <a:off x="0" y="0"/>
            <a:ext cx="12192000" cy="6858000"/>
          </a:xfrm>
          <a:prstGeom prst="rect">
            <a:avLst/>
          </a:prstGeom>
        </p:spPr>
      </p:pic>
      <p:pic>
        <p:nvPicPr>
          <p:cNvPr id="3" name="Image 1" descr="/home/claude/seminer/media/gra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812800" y="952500"/>
            <a:ext cx="10160000" cy="5080000"/>
          </a:xfrm>
          <a:prstGeom prst="rect">
            <a:avLst/>
          </a:prstGeom>
          <a:noFill/>
          <a:ln/>
        </p:spPr>
        <p:txBody>
          <a:bodyPr wrap="square" lIns="0" tIns="0" rIns="0" bIns="0" rtlCol="0" anchor="b"/>
          <a:lstStyle/>
          <a:p>
            <a:pPr algn="l" indent="0" marL="0">
              <a:spcAft>
                <a:spcPts val="2200"/>
              </a:spcAft>
              <a:buNone/>
            </a:pPr>
            <a:r>
              <a:rPr lang="tr-TR" sz="4600" i="1" dirty="0">
                <a:solidFill>
                  <a:srgbClr val="F3EDE2"/>
                </a:solidFill>
                <a:latin typeface="Georgia" pitchFamily="34" charset="0"/>
                <a:ea typeface="Georgia" pitchFamily="34" charset="-122"/>
                <a:cs typeface="Georgia" pitchFamily="34" charset="-120"/>
              </a:rPr>
              <a:t>"Aynı ırmaklara girenlerin üzerine hep başka başka sular akar."</a:t>
            </a:r>
            <a:endParaRPr lang="tr-TR" sz="4600" dirty="0"/>
          </a:p>
          <a:p>
            <a:pPr algn="l" indent="0" marL="0">
              <a:spcAft>
                <a:spcPts val="1000"/>
              </a:spcAft>
              <a:buNone/>
            </a:pPr>
            <a:r>
              <a:rPr lang="tr-TR" sz="1800" dirty="0">
                <a:solidFill>
                  <a:srgbClr val="E8A584"/>
                </a:solidFill>
                <a:latin typeface="Georgia" pitchFamily="34" charset="0"/>
                <a:ea typeface="Georgia" pitchFamily="34" charset="-122"/>
                <a:cs typeface="Georgia" pitchFamily="34" charset="-120"/>
              </a:rPr>
              <a:t>— Herakleitos · kitabın ilk alıntısı</a:t>
            </a:r>
            <a:endParaRPr lang="tr-TR" sz="4600" dirty="0"/>
          </a:p>
        </p:txBody>
      </p:sp>
    </p:spTree>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E2B3C"/>
        </a:solidFill>
      </p:bgPr>
    </p:bg>
    <p:spTree>
      <p:nvGrpSpPr>
        <p:cNvPr id="1" name=""/>
        <p:cNvGrpSpPr/>
        <p:nvPr/>
      </p:nvGrpSpPr>
      <p:grpSpPr>
        <a:xfrm>
          <a:off x="0" y="0"/>
          <a:ext cx="0" cy="0"/>
          <a:chOff x="0" y="0"/>
          <a:chExt cx="0" cy="0"/>
        </a:xfrm>
      </p:grpSpPr>
      <p:pic>
        <p:nvPicPr>
          <p:cNvPr id="2" name="Image 0" descr="/home/claude/seminer/media/v_traffic.jpg">    </p:cNvPr>
          <p:cNvPicPr>
            <a:picLocks noChangeAspect="1"/>
          </p:cNvPicPr>
          <p:nvPr/>
        </p:nvPicPr>
        <p:blipFill>
          <a:blip r:embed="rId1"/>
          <a:srcRect l="0" r="0" t="0" b="0"/>
          <a:stretch/>
        </p:blipFill>
        <p:spPr>
          <a:xfrm>
            <a:off x="0" y="0"/>
            <a:ext cx="12192000" cy="6858000"/>
          </a:xfrm>
          <a:prstGeom prst="rect">
            <a:avLst/>
          </a:prstGeom>
        </p:spPr>
      </p:pic>
      <p:pic>
        <p:nvPicPr>
          <p:cNvPr id="3" name="Image 1" descr="/home/claude/seminer/media/gra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812800" y="952500"/>
            <a:ext cx="10160000" cy="5080000"/>
          </a:xfrm>
          <a:prstGeom prst="rect">
            <a:avLst/>
          </a:prstGeom>
          <a:noFill/>
          <a:ln/>
        </p:spPr>
        <p:txBody>
          <a:bodyPr wrap="square" lIns="0" tIns="0" rIns="0" bIns="0" rtlCol="0" anchor="b"/>
          <a:lstStyle/>
          <a:p>
            <a:pPr algn="l" indent="0" marL="0">
              <a:spcAft>
                <a:spcPts val="1800"/>
              </a:spcAft>
              <a:buNone/>
            </a:pPr>
            <a:r>
              <a:rPr lang="tr-TR" sz="1600" spc="400" kern="0" dirty="0">
                <a:solidFill>
                  <a:srgbClr val="E8A584"/>
                </a:solidFill>
                <a:latin typeface="Georgia" pitchFamily="34" charset="0"/>
                <a:ea typeface="Georgia" pitchFamily="34" charset="-122"/>
                <a:cs typeface="Georgia" pitchFamily="34" charset="-120"/>
              </a:rPr>
              <a:t>KİTABIN SORUSU</a:t>
            </a:r>
            <a:endParaRPr lang="tr-TR" sz="1600" dirty="0"/>
          </a:p>
          <a:p>
            <a:pPr algn="l" indent="0" marL="0">
              <a:spcAft>
                <a:spcPts val="2200"/>
              </a:spcAft>
              <a:buNone/>
            </a:pPr>
            <a:r>
              <a:rPr lang="tr-TR" sz="4400" i="1" dirty="0">
                <a:solidFill>
                  <a:srgbClr val="F3EDE2"/>
                </a:solidFill>
                <a:latin typeface="Georgia" pitchFamily="34" charset="0"/>
                <a:ea typeface="Georgia" pitchFamily="34" charset="-122"/>
                <a:cs typeface="Georgia" pitchFamily="34" charset="-120"/>
              </a:rPr>
              <a:t>"Büyüme kapasite yaratır. Fakat kapasitenin yaşanan hayata dönüşmesi otomatik değildir."</a:t>
            </a:r>
            <a:endParaRPr lang="tr-TR" sz="1600" dirty="0"/>
          </a:p>
          <a:p>
            <a:pPr algn="l" indent="0" marL="0">
              <a:spcAft>
                <a:spcPts val="1000"/>
              </a:spcAft>
              <a:buNone/>
            </a:pPr>
            <a:r>
              <a:rPr lang="tr-TR" sz="1800" dirty="0">
                <a:solidFill>
                  <a:srgbClr val="E8A584"/>
                </a:solidFill>
                <a:latin typeface="Georgia" pitchFamily="34" charset="0"/>
                <a:ea typeface="Georgia" pitchFamily="34" charset="-122"/>
                <a:cs typeface="Georgia" pitchFamily="34" charset="-120"/>
              </a:rPr>
              <a:t>Kim için, nerede ve hangi koşullarda?</a:t>
            </a:r>
            <a:endParaRPr lang="tr-TR" sz="1600" dirty="0"/>
          </a:p>
        </p:txBody>
      </p: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3EDE2"/>
        </a:solidFill>
      </p:bgPr>
    </p:bg>
    <p:spTree>
      <p:nvGrpSpPr>
        <p:cNvPr id="1" name=""/>
        <p:cNvGrpSpPr/>
        <p:nvPr/>
      </p:nvGrpSpPr>
      <p:grpSpPr>
        <a:xfrm>
          <a:off x="0" y="0"/>
          <a:ext cx="0" cy="0"/>
          <a:chOff x="0" y="0"/>
          <a:chExt cx="0" cy="0"/>
        </a:xfrm>
      </p:grpSpPr>
      <p:sp>
        <p:nvSpPr>
          <p:cNvPr id="2" name="Shape 0"/>
          <p:cNvSpPr/>
          <p:nvPr/>
        </p:nvSpPr>
        <p:spPr>
          <a:xfrm>
            <a:off x="812800" y="609600"/>
            <a:ext cx="6731000" cy="4762500"/>
          </a:xfrm>
          <a:prstGeom prst="roundRect">
            <a:avLst>
              <a:gd name="adj" fmla="val 2880"/>
            </a:avLst>
          </a:prstGeom>
          <a:solidFill>
            <a:srgbClr val="FBF8F2"/>
          </a:solidFill>
          <a:ln w="12700">
            <a:solidFill>
              <a:srgbClr val="FBF8F2"/>
            </a:solidFill>
            <a:prstDash val="solid"/>
          </a:ln>
        </p:spPr>
      </p:sp>
      <p:pic>
        <p:nvPicPr>
          <p:cNvPr id="3" name="Image 0" descr="/home/claude/seminer/media/harita_1962_2006.png">    </p:cNvPr>
          <p:cNvPicPr>
            <a:picLocks noChangeAspect="1"/>
          </p:cNvPicPr>
          <p:nvPr/>
        </p:nvPicPr>
        <p:blipFill>
          <a:blip r:embed="rId1"/>
          <a:srcRect l="0" r="0" t="0" b="0"/>
          <a:stretch/>
        </p:blipFill>
        <p:spPr>
          <a:xfrm>
            <a:off x="812800" y="609600"/>
            <a:ext cx="6731000" cy="4762500"/>
          </a:xfrm>
          <a:prstGeom prst="rect">
            <a:avLst/>
          </a:prstGeom>
        </p:spPr>
      </p:pic>
      <p:sp>
        <p:nvSpPr>
          <p:cNvPr id="4" name="Text 1"/>
          <p:cNvSpPr txBox="1"/>
          <p:nvPr/>
        </p:nvSpPr>
        <p:spPr>
          <a:xfrm>
            <a:off x="7950200" y="609600"/>
            <a:ext cx="3429000" cy="4762500"/>
          </a:xfrm>
          <a:prstGeom prst="rect">
            <a:avLst/>
          </a:prstGeom>
          <a:noFill/>
          <a:ln/>
        </p:spPr>
        <p:txBody>
          <a:bodyPr wrap="square" lIns="0" tIns="0" rIns="0" bIns="0" rtlCol="0" anchor="ctr"/>
          <a:lstStyle/>
          <a:p>
            <a:pPr algn="l" indent="0" marL="0">
              <a:spcAft>
                <a:spcPts val="2400"/>
              </a:spcAft>
              <a:buNone/>
            </a:pPr>
            <a:r>
              <a:rPr lang="tr-TR" sz="3200" dirty="0">
                <a:solidFill>
                  <a:srgbClr val="1E2B3C"/>
                </a:solidFill>
                <a:latin typeface="Georgia" pitchFamily="34" charset="0"/>
                <a:ea typeface="Georgia" pitchFamily="34" charset="-122"/>
                <a:cs typeface="Georgia" pitchFamily="34" charset="-120"/>
              </a:rPr>
              <a:t>1962 ve 2006</a:t>
            </a:r>
            <a:endParaRPr lang="tr-TR" sz="3200" dirty="0"/>
          </a:p>
          <a:p>
            <a:pPr algn="l" indent="0" marL="0">
              <a:spcAft>
                <a:spcPts val="2000"/>
              </a:spcAft>
              <a:buNone/>
            </a:pPr>
            <a:r>
              <a:rPr lang="tr-TR" sz="1800" dirty="0">
                <a:solidFill>
                  <a:srgbClr val="3D4A5C"/>
                </a:solidFill>
                <a:latin typeface="Georgia" pitchFamily="34" charset="0"/>
                <a:ea typeface="Georgia" pitchFamily="34" charset="-122"/>
                <a:cs typeface="Georgia" pitchFamily="34" charset="-120"/>
              </a:rPr>
              <a:t>Aynı kent merkezi, iki kuşağın iki ayrı haritası.</a:t>
            </a:r>
            <a:endParaRPr lang="tr-TR" sz="3200" dirty="0"/>
          </a:p>
          <a:p>
            <a:pPr algn="l" indent="0" marL="0">
              <a:spcAft>
                <a:spcPts val="1000"/>
              </a:spcAft>
              <a:buNone/>
            </a:pPr>
            <a:r>
              <a:rPr lang="tr-TR" sz="1800" dirty="0">
                <a:solidFill>
                  <a:srgbClr val="3D4A5C"/>
                </a:solidFill>
                <a:latin typeface="Georgia" pitchFamily="34" charset="0"/>
                <a:ea typeface="Georgia" pitchFamily="34" charset="-122"/>
                <a:cs typeface="Georgia" pitchFamily="34" charset="-120"/>
              </a:rPr>
              <a:t>Yerleşim alanı bu dönemde beş buçuk kat genişledi.</a:t>
            </a:r>
            <a:endParaRPr lang="tr-TR" sz="3200" dirty="0"/>
          </a:p>
        </p:txBody>
      </p:sp>
      <p:sp>
        <p:nvSpPr>
          <p:cNvPr id="5" name="Text 2"/>
          <p:cNvSpPr txBox="1"/>
          <p:nvPr/>
        </p:nvSpPr>
        <p:spPr>
          <a:xfrm>
            <a:off x="812800" y="6159500"/>
            <a:ext cx="10566400" cy="254000"/>
          </a:xfrm>
          <a:prstGeom prst="rect">
            <a:avLst/>
          </a:prstGeom>
          <a:noFill/>
          <a:ln/>
        </p:spPr>
        <p:txBody>
          <a:bodyPr wrap="square" lIns="0" tIns="0" rIns="0" bIns="0" rtlCol="0" anchor="t"/>
          <a:lstStyle/>
          <a:p>
            <a:pPr algn="l" indent="0" marL="0">
              <a:spcAft>
                <a:spcPts val="1000"/>
              </a:spcAft>
              <a:buNone/>
            </a:pPr>
            <a:r>
              <a:rPr lang="tr-TR" sz="1200" dirty="0">
                <a:solidFill>
                  <a:srgbClr val="5A6472"/>
                </a:solidFill>
                <a:latin typeface="Georgia" pitchFamily="34" charset="0"/>
                <a:ea typeface="Georgia" pitchFamily="34" charset="-122"/>
                <a:cs typeface="Georgia" pitchFamily="34" charset="-120"/>
              </a:rPr>
              <a:t>Kaynak: Çavuş (2007), yeniden düzenlenmiştir.</a:t>
            </a:r>
            <a:endParaRPr lang="tr-TR" sz="1200" dirty="0"/>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E2B3C"/>
        </a:solidFill>
      </p:bgPr>
    </p:bg>
    <p:spTree>
      <p:nvGrpSpPr>
        <p:cNvPr id="1" name=""/>
        <p:cNvGrpSpPr/>
        <p:nvPr/>
      </p:nvGrpSpPr>
      <p:grpSpPr>
        <a:xfrm>
          <a:off x="0" y="0"/>
          <a:ext cx="0" cy="0"/>
          <a:chOff x="0" y="0"/>
          <a:chExt cx="0" cy="0"/>
        </a:xfrm>
      </p:grpSpPr>
      <p:pic>
        <p:nvPicPr>
          <p:cNvPr id="2" name="Image 0" descr="/home/claude/seminer/media/v_kordon.jpg">    </p:cNvPr>
          <p:cNvPicPr>
            <a:picLocks noChangeAspect="1"/>
          </p:cNvPicPr>
          <p:nvPr/>
        </p:nvPicPr>
        <p:blipFill>
          <a:blip r:embed="rId1"/>
          <a:srcRect l="0" r="0" t="0" b="0"/>
          <a:stretch/>
        </p:blipFill>
        <p:spPr>
          <a:xfrm>
            <a:off x="0" y="0"/>
            <a:ext cx="12192000" cy="6858000"/>
          </a:xfrm>
          <a:prstGeom prst="rect">
            <a:avLst/>
          </a:prstGeom>
        </p:spPr>
      </p:pic>
      <p:pic>
        <p:nvPicPr>
          <p:cNvPr id="3" name="Image 1" descr="/home/claude/seminer/media/gra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812800" y="952500"/>
            <a:ext cx="10160000" cy="5080000"/>
          </a:xfrm>
          <a:prstGeom prst="rect">
            <a:avLst/>
          </a:prstGeom>
          <a:noFill/>
          <a:ln/>
        </p:spPr>
        <p:txBody>
          <a:bodyPr wrap="square" lIns="0" tIns="0" rIns="0" bIns="0" rtlCol="0" anchor="b"/>
          <a:lstStyle/>
          <a:p>
            <a:pPr algn="l" indent="0" marL="0">
              <a:spcAft>
                <a:spcPts val="2200"/>
              </a:spcAft>
              <a:buNone/>
            </a:pPr>
            <a:r>
              <a:rPr lang="tr-TR" sz="4800" i="1" dirty="0">
                <a:solidFill>
                  <a:srgbClr val="F3EDE2"/>
                </a:solidFill>
                <a:latin typeface="Georgia" pitchFamily="34" charset="0"/>
                <a:ea typeface="Georgia" pitchFamily="34" charset="-122"/>
                <a:cs typeface="Georgia" pitchFamily="34" charset="-120"/>
              </a:rPr>
              <a:t>"Şehrin değiştiğini haritadan değil, hafızamızdan anlarız."</a:t>
            </a:r>
            <a:endParaRPr lang="tr-TR" sz="4800" dirty="0"/>
          </a:p>
          <a:p>
            <a:pPr algn="l" indent="0" marL="0">
              <a:spcAft>
                <a:spcPts val="1000"/>
              </a:spcAft>
              <a:buNone/>
            </a:pPr>
            <a:r>
              <a:rPr lang="tr-TR" sz="1800" dirty="0">
                <a:solidFill>
                  <a:srgbClr val="E8A584"/>
                </a:solidFill>
                <a:latin typeface="Georgia" pitchFamily="34" charset="0"/>
                <a:ea typeface="Georgia" pitchFamily="34" charset="-122"/>
                <a:cs typeface="Georgia" pitchFamily="34" charset="-120"/>
              </a:rPr>
              <a:t>— Şehir Büyürken, 1. bölüm</a:t>
            </a:r>
            <a:endParaRPr lang="tr-TR" sz="4800" dirty="0"/>
          </a:p>
        </p:txBody>
      </p:sp>
    </p:spTree>
  </p:cSld>
  <p:clrMapOvr>
    <a:masterClrMapping/>
  </p:clrMapOvr>
  <p:transition spd="slow">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3EDE2"/>
        </a:solidFill>
      </p:bgPr>
    </p:bg>
    <p:spTree>
      <p:nvGrpSpPr>
        <p:cNvPr id="1" name=""/>
        <p:cNvGrpSpPr/>
        <p:nvPr/>
      </p:nvGrpSpPr>
      <p:grpSpPr>
        <a:xfrm>
          <a:off x="0" y="0"/>
          <a:ext cx="0" cy="0"/>
          <a:chOff x="0" y="0"/>
          <a:chExt cx="0" cy="0"/>
        </a:xfrm>
      </p:grpSpPr>
      <p:sp>
        <p:nvSpPr>
          <p:cNvPr id="2" name="Shape 0"/>
          <p:cNvSpPr/>
          <p:nvPr/>
        </p:nvSpPr>
        <p:spPr>
          <a:xfrm>
            <a:off x="6172200" y="1358900"/>
            <a:ext cx="5207000" cy="3937000"/>
          </a:xfrm>
          <a:prstGeom prst="roundRect">
            <a:avLst>
              <a:gd name="adj" fmla="val 3484"/>
            </a:avLst>
          </a:prstGeom>
          <a:solidFill>
            <a:srgbClr val="FBF8F2"/>
          </a:solidFill>
          <a:ln w="12700">
            <a:solidFill>
              <a:srgbClr val="FBF8F2"/>
            </a:solidFill>
            <a:prstDash val="solid"/>
          </a:ln>
        </p:spPr>
      </p:sp>
      <p:pic>
        <p:nvPicPr>
          <p:cNvPr id="3" name="Image 0" descr="/home/claude/seminer/media/dogum_yeri.png">    </p:cNvPr>
          <p:cNvPicPr>
            <a:picLocks noChangeAspect="1"/>
          </p:cNvPicPr>
          <p:nvPr/>
        </p:nvPicPr>
        <p:blipFill>
          <a:blip r:embed="rId1"/>
          <a:srcRect l="0" r="0" t="0" b="0"/>
          <a:stretch/>
        </p:blipFill>
        <p:spPr>
          <a:xfrm>
            <a:off x="6172200" y="1358900"/>
            <a:ext cx="5207000" cy="3937000"/>
          </a:xfrm>
          <a:prstGeom prst="rect">
            <a:avLst/>
          </a:prstGeom>
        </p:spPr>
      </p:pic>
      <p:sp>
        <p:nvSpPr>
          <p:cNvPr id="4" name="Text 1"/>
          <p:cNvSpPr txBox="1"/>
          <p:nvPr/>
        </p:nvSpPr>
        <p:spPr>
          <a:xfrm>
            <a:off x="812800" y="812800"/>
            <a:ext cx="4851400" cy="5029200"/>
          </a:xfrm>
          <a:prstGeom prst="rect">
            <a:avLst/>
          </a:prstGeom>
          <a:noFill/>
          <a:ln/>
        </p:spPr>
        <p:txBody>
          <a:bodyPr wrap="square" lIns="0" tIns="0" rIns="0" bIns="0" rtlCol="0" anchor="ctr"/>
          <a:lstStyle/>
          <a:p>
            <a:pPr algn="l" indent="0" marL="0">
              <a:spcAft>
                <a:spcPts val="1400"/>
              </a:spcAft>
              <a:buNone/>
            </a:pPr>
            <a:r>
              <a:rPr lang="tr-TR" sz="1500" spc="300" kern="0" dirty="0">
                <a:solidFill>
                  <a:srgbClr val="B4532F"/>
                </a:solidFill>
                <a:latin typeface="Georgia" pitchFamily="34" charset="0"/>
                <a:ea typeface="Georgia" pitchFamily="34" charset="-122"/>
                <a:cs typeface="Georgia" pitchFamily="34" charset="-120"/>
              </a:rPr>
              <a:t>KİM BU ŞEHİR?</a:t>
            </a:r>
            <a:endParaRPr lang="tr-TR" sz="1500" dirty="0"/>
          </a:p>
          <a:p>
            <a:pPr algn="l" indent="0" marL="0">
              <a:spcAft>
                <a:spcPts val="600"/>
              </a:spcAft>
              <a:buNone/>
            </a:pPr>
            <a:r>
              <a:rPr lang="tr-TR" sz="7000" dirty="0">
                <a:solidFill>
                  <a:srgbClr val="B4532F"/>
                </a:solidFill>
                <a:latin typeface="Georgia" pitchFamily="34" charset="0"/>
                <a:ea typeface="Georgia" pitchFamily="34" charset="-122"/>
                <a:cs typeface="Georgia" pitchFamily="34" charset="-120"/>
              </a:rPr>
              <a:t>Beşte iki</a:t>
            </a:r>
            <a:endParaRPr lang="tr-TR" sz="1500" dirty="0"/>
          </a:p>
          <a:p>
            <a:pPr algn="l" indent="0" marL="0">
              <a:spcAft>
                <a:spcPts val="1600"/>
              </a:spcAft>
              <a:buNone/>
            </a:pPr>
            <a:r>
              <a:rPr lang="tr-TR" sz="2100" dirty="0">
                <a:solidFill>
                  <a:srgbClr val="1E2B3C"/>
                </a:solidFill>
                <a:latin typeface="Georgia" pitchFamily="34" charset="0"/>
                <a:ea typeface="Georgia" pitchFamily="34" charset="-122"/>
                <a:cs typeface="Georgia" pitchFamily="34" charset="-120"/>
              </a:rPr>
              <a:t>Çanakkale'de yaşayanların %40,3'ü il dışında doğmuş.</a:t>
            </a:r>
            <a:endParaRPr lang="tr-TR" sz="1500" dirty="0"/>
          </a:p>
          <a:p>
            <a:pPr algn="l" indent="0" marL="0">
              <a:spcAft>
                <a:spcPts val="1000"/>
              </a:spcAft>
              <a:buNone/>
            </a:pPr>
            <a:r>
              <a:rPr lang="tr-TR" sz="1700" i="1" dirty="0">
                <a:solidFill>
                  <a:srgbClr val="3D4A5C"/>
                </a:solidFill>
                <a:latin typeface="Georgia" pitchFamily="34" charset="0"/>
                <a:ea typeface="Georgia" pitchFamily="34" charset="-122"/>
                <a:cs typeface="Georgia" pitchFamily="34" charset="-120"/>
              </a:rPr>
              <a:t>"Bir yerde bulunmak ile oraya ait olmak arasındaki fark…"</a:t>
            </a:r>
            <a:endParaRPr lang="tr-TR" sz="1500" dirty="0"/>
          </a:p>
        </p:txBody>
      </p:sp>
      <p:sp>
        <p:nvSpPr>
          <p:cNvPr id="5" name="Text 2"/>
          <p:cNvSpPr txBox="1"/>
          <p:nvPr/>
        </p:nvSpPr>
        <p:spPr>
          <a:xfrm>
            <a:off x="812800" y="6159500"/>
            <a:ext cx="10566400" cy="254000"/>
          </a:xfrm>
          <a:prstGeom prst="rect">
            <a:avLst/>
          </a:prstGeom>
          <a:noFill/>
          <a:ln/>
        </p:spPr>
        <p:txBody>
          <a:bodyPr wrap="square" lIns="0" tIns="0" rIns="0" bIns="0" rtlCol="0" anchor="t"/>
          <a:lstStyle/>
          <a:p>
            <a:pPr algn="l" indent="0" marL="0">
              <a:spcAft>
                <a:spcPts val="1000"/>
              </a:spcAft>
              <a:buNone/>
            </a:pPr>
            <a:r>
              <a:rPr lang="tr-TR" sz="1200" dirty="0">
                <a:solidFill>
                  <a:srgbClr val="5A6472"/>
                </a:solidFill>
                <a:latin typeface="Georgia" pitchFamily="34" charset="0"/>
                <a:ea typeface="Georgia" pitchFamily="34" charset="-122"/>
                <a:cs typeface="Georgia" pitchFamily="34" charset="-120"/>
              </a:rPr>
              <a:t>Kaynak: TÜİK, Doğum Yerine Göre Nüfus, 2025</a:t>
            </a:r>
            <a:endParaRPr lang="tr-TR" sz="1200" dirty="0"/>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E2B3C"/>
        </a:solidFill>
      </p:bgPr>
    </p:bg>
    <p:spTree>
      <p:nvGrpSpPr>
        <p:cNvPr id="1" name=""/>
        <p:cNvGrpSpPr/>
        <p:nvPr/>
      </p:nvGrpSpPr>
      <p:grpSpPr>
        <a:xfrm>
          <a:off x="0" y="0"/>
          <a:ext cx="0" cy="0"/>
          <a:chOff x="0" y="0"/>
          <a:chExt cx="0" cy="0"/>
        </a:xfrm>
      </p:grpSpPr>
      <p:pic>
        <p:nvPicPr>
          <p:cNvPr id="2" name="Image 0" descr="/home/claude/seminer/media/v_map.jpg">    </p:cNvPr>
          <p:cNvPicPr>
            <a:picLocks noChangeAspect="1"/>
          </p:cNvPicPr>
          <p:nvPr/>
        </p:nvPicPr>
        <p:blipFill>
          <a:blip r:embed="rId1"/>
          <a:srcRect l="0" r="0" t="0" b="0"/>
          <a:stretch/>
        </p:blipFill>
        <p:spPr>
          <a:xfrm>
            <a:off x="0" y="0"/>
            <a:ext cx="12192000" cy="6858000"/>
          </a:xfrm>
          <a:prstGeom prst="rect">
            <a:avLst/>
          </a:prstGeom>
        </p:spPr>
      </p:pic>
      <p:pic>
        <p:nvPicPr>
          <p:cNvPr id="3" name="Image 1" descr="/home/claude/seminer/media/gra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812800" y="952500"/>
            <a:ext cx="10160000" cy="5080000"/>
          </a:xfrm>
          <a:prstGeom prst="rect">
            <a:avLst/>
          </a:prstGeom>
          <a:noFill/>
          <a:ln/>
        </p:spPr>
        <p:txBody>
          <a:bodyPr wrap="square" lIns="0" tIns="0" rIns="0" bIns="0" rtlCol="0" anchor="b"/>
          <a:lstStyle/>
          <a:p>
            <a:pPr algn="l" indent="0" marL="0">
              <a:spcAft>
                <a:spcPts val="2200"/>
              </a:spcAft>
              <a:buNone/>
            </a:pPr>
            <a:r>
              <a:rPr lang="tr-TR" sz="4400" i="1" dirty="0">
                <a:solidFill>
                  <a:srgbClr val="F3EDE2"/>
                </a:solidFill>
                <a:latin typeface="Georgia" pitchFamily="34" charset="0"/>
                <a:ea typeface="Georgia" pitchFamily="34" charset="-122"/>
                <a:cs typeface="Georgia" pitchFamily="34" charset="-120"/>
              </a:rPr>
              <a:t>"Bir şehir yalnız evlerden, yollardan, meydanlardan ve kurumlardan oluşmaz."</a:t>
            </a:r>
            <a:endParaRPr lang="tr-TR" sz="4400" dirty="0"/>
          </a:p>
          <a:p>
            <a:pPr algn="l" indent="0" marL="0">
              <a:spcAft>
                <a:spcPts val="1000"/>
              </a:spcAft>
              <a:buNone/>
            </a:pPr>
            <a:r>
              <a:rPr lang="tr-TR" sz="1800" dirty="0">
                <a:solidFill>
                  <a:srgbClr val="E8A584"/>
                </a:solidFill>
                <a:latin typeface="Georgia" pitchFamily="34" charset="0"/>
                <a:ea typeface="Georgia" pitchFamily="34" charset="-122"/>
                <a:cs typeface="Georgia" pitchFamily="34" charset="-120"/>
              </a:rPr>
              <a:t>İnsanın kendisine sorduğu soruların da mekânıdır. — Son Söz</a:t>
            </a:r>
            <a:endParaRPr lang="tr-TR" sz="4400" dirty="0"/>
          </a:p>
        </p:txBody>
      </p:sp>
    </p:spTree>
  </p:cSld>
  <p:clrMapOvr>
    <a:masterClrMapping/>
  </p:clrMapOvr>
  <p:transition spd="slow">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3EDE2"/>
        </a:solidFill>
      </p:bgPr>
    </p:bg>
    <p:spTree>
      <p:nvGrpSpPr>
        <p:cNvPr id="1" name=""/>
        <p:cNvGrpSpPr/>
        <p:nvPr/>
      </p:nvGrpSpPr>
      <p:grpSpPr>
        <a:xfrm>
          <a:off x="0" y="0"/>
          <a:ext cx="0" cy="0"/>
          <a:chOff x="0" y="0"/>
          <a:chExt cx="0" cy="0"/>
        </a:xfrm>
      </p:grpSpPr>
      <p:pic>
        <p:nvPicPr>
          <p:cNvPr id="2" name="Image 0" descr="/home/claude/seminer/media/v_cranes.jpg">    </p:cNvPr>
          <p:cNvPicPr>
            <a:picLocks noChangeAspect="1"/>
          </p:cNvPicPr>
          <p:nvPr/>
        </p:nvPicPr>
        <p:blipFill>
          <a:blip r:embed="rId1"/>
          <a:srcRect l="0" r="0" t="0" b="0"/>
          <a:stretch/>
        </p:blipFill>
        <p:spPr>
          <a:xfrm>
            <a:off x="6172200" y="1358900"/>
            <a:ext cx="5207000" cy="3937000"/>
          </a:xfrm>
          <a:prstGeom prst="rect">
            <a:avLst/>
          </a:prstGeom>
        </p:spPr>
      </p:pic>
      <p:sp>
        <p:nvSpPr>
          <p:cNvPr id="3" name="Text 0"/>
          <p:cNvSpPr txBox="1"/>
          <p:nvPr/>
        </p:nvSpPr>
        <p:spPr>
          <a:xfrm>
            <a:off x="812800" y="812800"/>
            <a:ext cx="4851400" cy="5029200"/>
          </a:xfrm>
          <a:prstGeom prst="rect">
            <a:avLst/>
          </a:prstGeom>
          <a:noFill/>
          <a:ln/>
        </p:spPr>
        <p:txBody>
          <a:bodyPr wrap="square" lIns="0" tIns="0" rIns="0" bIns="0" rtlCol="0" anchor="ctr"/>
          <a:lstStyle/>
          <a:p>
            <a:pPr algn="l" indent="0" marL="0">
              <a:spcAft>
                <a:spcPts val="1400"/>
              </a:spcAft>
              <a:buNone/>
            </a:pPr>
            <a:r>
              <a:rPr lang="tr-TR" sz="1500" spc="300" kern="0" dirty="0">
                <a:solidFill>
                  <a:srgbClr val="B4532F"/>
                </a:solidFill>
                <a:latin typeface="Georgia" pitchFamily="34" charset="0"/>
                <a:ea typeface="Georgia" pitchFamily="34" charset="-122"/>
                <a:cs typeface="Georgia" pitchFamily="34" charset="-120"/>
              </a:rPr>
              <a:t>BU ŞEHİRDE EV PAHALI MI?</a:t>
            </a:r>
            <a:endParaRPr lang="tr-TR" sz="1500" dirty="0"/>
          </a:p>
          <a:p>
            <a:pPr algn="l" indent="0" marL="0">
              <a:spcAft>
                <a:spcPts val="600"/>
              </a:spcAft>
              <a:buNone/>
            </a:pPr>
            <a:r>
              <a:rPr lang="tr-TR" sz="10000" dirty="0">
                <a:solidFill>
                  <a:srgbClr val="B4532F"/>
                </a:solidFill>
                <a:latin typeface="Georgia" pitchFamily="34" charset="0"/>
                <a:ea typeface="Georgia" pitchFamily="34" charset="-122"/>
                <a:cs typeface="Georgia" pitchFamily="34" charset="-120"/>
              </a:rPr>
              <a:t>%90,1</a:t>
            </a:r>
            <a:endParaRPr lang="tr-TR" sz="1500" dirty="0"/>
          </a:p>
          <a:p>
            <a:pPr algn="l" indent="0" marL="0">
              <a:spcAft>
                <a:spcPts val="1600"/>
              </a:spcAft>
              <a:buNone/>
            </a:pPr>
            <a:r>
              <a:rPr lang="tr-TR" sz="2100" dirty="0">
                <a:solidFill>
                  <a:srgbClr val="1E2B3C"/>
                </a:solidFill>
                <a:latin typeface="Georgia" pitchFamily="34" charset="0"/>
                <a:ea typeface="Georgia" pitchFamily="34" charset="-122"/>
                <a:cs typeface="Georgia" pitchFamily="34" charset="-120"/>
              </a:rPr>
              <a:t>konut maliyetini yüksek buluyor</a:t>
            </a:r>
            <a:endParaRPr lang="tr-TR" sz="1500" dirty="0"/>
          </a:p>
          <a:p>
            <a:pPr algn="l" indent="0" marL="0">
              <a:spcAft>
                <a:spcPts val="1000"/>
              </a:spcAft>
              <a:buNone/>
            </a:pPr>
            <a:r>
              <a:rPr lang="tr-TR" sz="1700" i="1" dirty="0">
                <a:solidFill>
                  <a:srgbClr val="3D4A5C"/>
                </a:solidFill>
                <a:latin typeface="Georgia" pitchFamily="34" charset="0"/>
                <a:ea typeface="Georgia" pitchFamily="34" charset="-122"/>
                <a:cs typeface="Georgia" pitchFamily="34" charset="-120"/>
              </a:rPr>
              <a:t>"Bir evin fiyatı ile o evde hayat kurmanın bedeli iki ayrı hesaptır."</a:t>
            </a:r>
            <a:endParaRPr lang="tr-TR" sz="1500" dirty="0"/>
          </a:p>
        </p:txBody>
      </p:sp>
      <p:sp>
        <p:nvSpPr>
          <p:cNvPr id="4" name="Text 1"/>
          <p:cNvSpPr txBox="1"/>
          <p:nvPr/>
        </p:nvSpPr>
        <p:spPr>
          <a:xfrm>
            <a:off x="812800" y="6159500"/>
            <a:ext cx="10566400" cy="254000"/>
          </a:xfrm>
          <a:prstGeom prst="rect">
            <a:avLst/>
          </a:prstGeom>
          <a:noFill/>
          <a:ln/>
        </p:spPr>
        <p:txBody>
          <a:bodyPr wrap="square" lIns="0" tIns="0" rIns="0" bIns="0" rtlCol="0" anchor="t"/>
          <a:lstStyle/>
          <a:p>
            <a:pPr algn="l" indent="0" marL="0">
              <a:spcAft>
                <a:spcPts val="1000"/>
              </a:spcAft>
              <a:buNone/>
            </a:pPr>
            <a:r>
              <a:rPr lang="tr-TR" sz="1200" dirty="0">
                <a:solidFill>
                  <a:srgbClr val="5A6472"/>
                </a:solidFill>
                <a:latin typeface="Georgia" pitchFamily="34" charset="0"/>
                <a:ea typeface="Georgia" pitchFamily="34" charset="-122"/>
                <a:cs typeface="Georgia" pitchFamily="34" charset="-120"/>
              </a:rPr>
              <a:t>Kaynak: Çanakkale Mahalle Yaşam Kalitesi (2024); TCMB, 2026 II. çeyrek</a:t>
            </a:r>
            <a:endParaRPr lang="tr-TR" sz="1200" dirty="0"/>
          </a:p>
        </p:txBody>
      </p:sp>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3EDE2"/>
        </a:solidFill>
      </p:bgPr>
    </p:bg>
    <p:spTree>
      <p:nvGrpSpPr>
        <p:cNvPr id="1" name=""/>
        <p:cNvGrpSpPr/>
        <p:nvPr/>
      </p:nvGrpSpPr>
      <p:grpSpPr>
        <a:xfrm>
          <a:off x="0" y="0"/>
          <a:ext cx="0" cy="0"/>
          <a:chOff x="0" y="0"/>
          <a:chExt cx="0" cy="0"/>
        </a:xfrm>
      </p:grpSpPr>
      <p:sp>
        <p:nvSpPr>
          <p:cNvPr id="2" name="Shape 0"/>
          <p:cNvSpPr/>
          <p:nvPr/>
        </p:nvSpPr>
        <p:spPr>
          <a:xfrm>
            <a:off x="812800" y="1422400"/>
            <a:ext cx="4445000" cy="3810000"/>
          </a:xfrm>
          <a:prstGeom prst="roundRect">
            <a:avLst>
              <a:gd name="adj" fmla="val 3600"/>
            </a:avLst>
          </a:prstGeom>
          <a:solidFill>
            <a:srgbClr val="FBF8F2"/>
          </a:solidFill>
          <a:ln w="12700">
            <a:solidFill>
              <a:srgbClr val="FBF8F2"/>
            </a:solidFill>
            <a:prstDash val="solid"/>
          </a:ln>
        </p:spPr>
      </p:sp>
      <p:pic>
        <p:nvPicPr>
          <p:cNvPr id="3" name="Image 0" descr="/home/claude/seminer/media/p_plan.jpg">    </p:cNvPr>
          <p:cNvPicPr>
            <a:picLocks noChangeAspect="1"/>
          </p:cNvPicPr>
          <p:nvPr/>
        </p:nvPicPr>
        <p:blipFill>
          <a:blip r:embed="rId1"/>
          <a:srcRect l="0" r="0" t="0" b="0"/>
          <a:stretch/>
        </p:blipFill>
        <p:spPr>
          <a:xfrm>
            <a:off x="812800" y="1422400"/>
            <a:ext cx="4445000" cy="3810000"/>
          </a:xfrm>
          <a:prstGeom prst="rect">
            <a:avLst/>
          </a:prstGeom>
        </p:spPr>
      </p:pic>
      <p:sp>
        <p:nvSpPr>
          <p:cNvPr id="4" name="Text 1"/>
          <p:cNvSpPr txBox="1"/>
          <p:nvPr/>
        </p:nvSpPr>
        <p:spPr>
          <a:xfrm>
            <a:off x="5715000" y="812800"/>
            <a:ext cx="5664200" cy="5029200"/>
          </a:xfrm>
          <a:prstGeom prst="rect">
            <a:avLst/>
          </a:prstGeom>
          <a:noFill/>
          <a:ln/>
        </p:spPr>
        <p:txBody>
          <a:bodyPr wrap="square" lIns="0" tIns="0" rIns="0" bIns="0" rtlCol="0" anchor="ctr"/>
          <a:lstStyle/>
          <a:p>
            <a:pPr algn="l" indent="0" marL="0">
              <a:spcAft>
                <a:spcPts val="1600"/>
              </a:spcAft>
              <a:buNone/>
            </a:pPr>
            <a:r>
              <a:rPr lang="tr-TR" sz="3600" dirty="0">
                <a:solidFill>
                  <a:srgbClr val="1E2B3C"/>
                </a:solidFill>
                <a:latin typeface="Georgia" pitchFamily="34" charset="0"/>
                <a:ea typeface="Georgia" pitchFamily="34" charset="-122"/>
                <a:cs typeface="Georgia" pitchFamily="34" charset="-120"/>
              </a:rPr>
              <a:t>Bir ev, üç bütçe</a:t>
            </a:r>
            <a:endParaRPr lang="tr-TR" sz="3600" dirty="0"/>
          </a:p>
          <a:p>
            <a:pPr algn="l" indent="0" marL="0">
              <a:spcAft>
                <a:spcPts val="2800"/>
              </a:spcAft>
              <a:buNone/>
            </a:pPr>
            <a:r>
              <a:rPr lang="tr-TR" sz="1700" dirty="0">
                <a:solidFill>
                  <a:srgbClr val="3D4A5C"/>
                </a:solidFill>
                <a:latin typeface="Georgia" pitchFamily="34" charset="0"/>
                <a:ea typeface="Georgia" pitchFamily="34" charset="-122"/>
                <a:cs typeface="Georgia" pitchFamily="34" charset="-120"/>
              </a:rPr>
              <a:t>70 m² daire, ortanca kira: ayda yaklaşık 18.261 TL</a:t>
            </a:r>
            <a:endParaRPr lang="tr-TR" sz="3600" dirty="0"/>
          </a:p>
          <a:p>
            <a:pPr algn="l" indent="0" marL="0">
              <a:buNone/>
            </a:pPr>
            <a:r>
              <a:rPr lang="tr-TR" sz="2200" b="1" dirty="0">
                <a:solidFill>
                  <a:srgbClr val="B4532F"/>
                </a:solidFill>
                <a:latin typeface="Georgia" pitchFamily="34" charset="0"/>
                <a:ea typeface="Georgia" pitchFamily="34" charset="-122"/>
                <a:cs typeface="Georgia" pitchFamily="34" charset="-120"/>
              </a:rPr>
              <a:t>%65</a:t>
            </a:r>
            <a:pPr algn="l" indent="0" marL="0">
              <a:spcAft>
                <a:spcPts val="1200"/>
              </a:spcAft>
              <a:buNone/>
            </a:pPr>
            <a:r>
              <a:rPr lang="tr-TR" sz="2000" dirty="0">
                <a:solidFill>
                  <a:srgbClr val="1E2B3C"/>
                </a:solidFill>
                <a:latin typeface="Georgia" pitchFamily="34" charset="0"/>
                <a:ea typeface="Georgia" pitchFamily="34" charset="-122"/>
                <a:cs typeface="Georgia" pitchFamily="34" charset="-120"/>
              </a:rPr>
              <a:t> · tek bir net asgari ücretin</a:t>
            </a:r>
            <a:endParaRPr lang="tr-TR" sz="3600" dirty="0"/>
          </a:p>
          <a:p>
            <a:pPr algn="l" indent="0" marL="0">
              <a:buNone/>
            </a:pPr>
            <a:r>
              <a:rPr lang="tr-TR" sz="2200" b="1" dirty="0">
                <a:solidFill>
                  <a:srgbClr val="B4532F"/>
                </a:solidFill>
                <a:latin typeface="Georgia" pitchFamily="34" charset="0"/>
                <a:ea typeface="Georgia" pitchFamily="34" charset="-122"/>
                <a:cs typeface="Georgia" pitchFamily="34" charset="-120"/>
              </a:rPr>
              <a:t>%78</a:t>
            </a:r>
            <a:pPr algn="l" indent="0" marL="0">
              <a:spcAft>
                <a:spcPts val="1200"/>
              </a:spcAft>
              <a:buNone/>
            </a:pPr>
            <a:r>
              <a:rPr lang="tr-TR" sz="2000" dirty="0">
                <a:solidFill>
                  <a:srgbClr val="1E2B3C"/>
                </a:solidFill>
                <a:latin typeface="Georgia" pitchFamily="34" charset="0"/>
                <a:ea typeface="Georgia" pitchFamily="34" charset="-122"/>
                <a:cs typeface="Georgia" pitchFamily="34" charset="-120"/>
              </a:rPr>
              <a:t> · en düşük emekli aylığının</a:t>
            </a:r>
            <a:endParaRPr lang="tr-TR" sz="3600" dirty="0"/>
          </a:p>
          <a:p>
            <a:pPr algn="l" indent="0" marL="0">
              <a:buNone/>
            </a:pPr>
            <a:r>
              <a:rPr lang="tr-TR" sz="2200" b="1" dirty="0">
                <a:solidFill>
                  <a:srgbClr val="B4532F"/>
                </a:solidFill>
                <a:latin typeface="Georgia" pitchFamily="34" charset="0"/>
                <a:ea typeface="Georgia" pitchFamily="34" charset="-122"/>
                <a:cs typeface="Georgia" pitchFamily="34" charset="-120"/>
              </a:rPr>
              <a:t>%147</a:t>
            </a:r>
            <a:pPr algn="l" indent="0" marL="0">
              <a:spcAft>
                <a:spcPts val="1000"/>
              </a:spcAft>
              <a:buNone/>
            </a:pPr>
            <a:r>
              <a:rPr lang="tr-TR" sz="2000" dirty="0">
                <a:solidFill>
                  <a:srgbClr val="1E2B3C"/>
                </a:solidFill>
                <a:latin typeface="Georgia" pitchFamily="34" charset="0"/>
                <a:ea typeface="Georgia" pitchFamily="34" charset="-122"/>
                <a:cs typeface="Georgia" pitchFamily="34" charset="-120"/>
              </a:rPr>
              <a:t> · iki öğrencinin paylaştığı 1+1'de, bursun</a:t>
            </a:r>
            <a:endParaRPr lang="tr-TR" sz="3600" dirty="0"/>
          </a:p>
        </p:txBody>
      </p:sp>
      <p:sp>
        <p:nvSpPr>
          <p:cNvPr id="5" name="Text 2"/>
          <p:cNvSpPr txBox="1"/>
          <p:nvPr/>
        </p:nvSpPr>
        <p:spPr>
          <a:xfrm>
            <a:off x="812800" y="6159500"/>
            <a:ext cx="10566400" cy="254000"/>
          </a:xfrm>
          <a:prstGeom prst="rect">
            <a:avLst/>
          </a:prstGeom>
          <a:noFill/>
          <a:ln/>
        </p:spPr>
        <p:txBody>
          <a:bodyPr wrap="square" lIns="0" tIns="0" rIns="0" bIns="0" rtlCol="0" anchor="t"/>
          <a:lstStyle/>
          <a:p>
            <a:pPr algn="l" indent="0" marL="0">
              <a:spcAft>
                <a:spcPts val="1000"/>
              </a:spcAft>
              <a:buNone/>
            </a:pPr>
            <a:r>
              <a:rPr lang="tr-TR" sz="1200" dirty="0">
                <a:solidFill>
                  <a:srgbClr val="5A6472"/>
                </a:solidFill>
                <a:latin typeface="Georgia" pitchFamily="34" charset="0"/>
                <a:ea typeface="Georgia" pitchFamily="34" charset="-122"/>
                <a:cs typeface="Georgia" pitchFamily="34" charset="-120"/>
              </a:rPr>
              <a:t>Kaynak: TCMB ortanca kira (2026 II. çeyrek); 2026 asgari ücret, en düşük emekli aylığı, KYK bursu</a:t>
            </a:r>
            <a:endParaRPr lang="tr-TR" sz="1200" dirty="0"/>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E2B3C"/>
        </a:solidFill>
      </p:bgPr>
    </p:bg>
    <p:spTree>
      <p:nvGrpSpPr>
        <p:cNvPr id="1" name=""/>
        <p:cNvGrpSpPr/>
        <p:nvPr/>
      </p:nvGrpSpPr>
      <p:grpSpPr>
        <a:xfrm>
          <a:off x="0" y="0"/>
          <a:ext cx="0" cy="0"/>
          <a:chOff x="0" y="0"/>
          <a:chExt cx="0" cy="0"/>
        </a:xfrm>
      </p:grpSpPr>
      <p:sp>
        <p:nvSpPr>
          <p:cNvPr id="2" name="Shape 0"/>
          <p:cNvSpPr/>
          <p:nvPr/>
        </p:nvSpPr>
        <p:spPr>
          <a:xfrm>
            <a:off x="6934200" y="1295400"/>
            <a:ext cx="4445000" cy="4064000"/>
          </a:xfrm>
          <a:prstGeom prst="roundRect">
            <a:avLst>
              <a:gd name="adj" fmla="val 3375"/>
            </a:avLst>
          </a:prstGeom>
          <a:solidFill>
            <a:srgbClr val="F3EDE2"/>
          </a:solidFill>
          <a:ln w="12700">
            <a:solidFill>
              <a:srgbClr val="F3EDE2"/>
            </a:solidFill>
            <a:prstDash val="solid"/>
          </a:ln>
        </p:spPr>
      </p:sp>
      <p:pic>
        <p:nvPicPr>
          <p:cNvPr id="3" name="Image 0" descr="/home/claude/seminer/media/p_clock.jpg">    </p:cNvPr>
          <p:cNvPicPr>
            <a:picLocks noChangeAspect="1"/>
          </p:cNvPicPr>
          <p:nvPr/>
        </p:nvPicPr>
        <p:blipFill>
          <a:blip r:embed="rId1"/>
          <a:srcRect l="0" r="0" t="0" b="0"/>
          <a:stretch/>
        </p:blipFill>
        <p:spPr>
          <a:xfrm>
            <a:off x="6934200" y="1295400"/>
            <a:ext cx="4445000" cy="4064000"/>
          </a:xfrm>
          <a:prstGeom prst="rect">
            <a:avLst/>
          </a:prstGeom>
        </p:spPr>
      </p:pic>
      <p:sp>
        <p:nvSpPr>
          <p:cNvPr id="4" name="Text 1"/>
          <p:cNvSpPr txBox="1"/>
          <p:nvPr/>
        </p:nvSpPr>
        <p:spPr>
          <a:xfrm>
            <a:off x="812800" y="812800"/>
            <a:ext cx="5613400" cy="5029200"/>
          </a:xfrm>
          <a:prstGeom prst="rect">
            <a:avLst/>
          </a:prstGeom>
          <a:noFill/>
          <a:ln/>
        </p:spPr>
        <p:txBody>
          <a:bodyPr wrap="square" lIns="0" tIns="0" rIns="0" bIns="0" rtlCol="0" anchor="ctr"/>
          <a:lstStyle/>
          <a:p>
            <a:pPr algn="l" indent="0" marL="0">
              <a:spcAft>
                <a:spcPts val="1400"/>
              </a:spcAft>
              <a:buNone/>
            </a:pPr>
            <a:r>
              <a:rPr lang="tr-TR" sz="1500" spc="300" kern="0" dirty="0">
                <a:solidFill>
                  <a:srgbClr val="E8A584"/>
                </a:solidFill>
                <a:latin typeface="Georgia" pitchFamily="34" charset="0"/>
                <a:ea typeface="Georgia" pitchFamily="34" charset="-122"/>
                <a:cs typeface="Georgia" pitchFamily="34" charset="-120"/>
              </a:rPr>
              <a:t>KİLOMETRE İLE SAAT</a:t>
            </a:r>
            <a:endParaRPr lang="tr-TR" sz="1500" dirty="0"/>
          </a:p>
          <a:p>
            <a:pPr algn="l" indent="0" marL="0">
              <a:spcAft>
                <a:spcPts val="1600"/>
              </a:spcAft>
              <a:buNone/>
            </a:pPr>
            <a:r>
              <a:rPr lang="tr-TR" sz="2100" dirty="0">
                <a:solidFill>
                  <a:srgbClr val="F3EDE2"/>
                </a:solidFill>
                <a:latin typeface="Georgia" pitchFamily="34" charset="0"/>
                <a:ea typeface="Georgia" pitchFamily="34" charset="-122"/>
                <a:cs typeface="Georgia" pitchFamily="34" charset="-120"/>
              </a:rPr>
              <a:t>"Bir insanın günü yirmi dört saattir ve bu miktar, gelirin aksine, artırılamaz."</a:t>
            </a:r>
            <a:endParaRPr lang="tr-TR" sz="1500" dirty="0"/>
          </a:p>
          <a:p>
            <a:pPr algn="l" indent="0" marL="0">
              <a:spcAft>
                <a:spcPts val="1000"/>
              </a:spcAft>
              <a:buNone/>
            </a:pPr>
            <a:r>
              <a:rPr lang="tr-TR" sz="1700" dirty="0">
                <a:solidFill>
                  <a:srgbClr val="D9D2C4"/>
                </a:solidFill>
                <a:latin typeface="Georgia" pitchFamily="34" charset="0"/>
                <a:ea typeface="Georgia" pitchFamily="34" charset="-122"/>
                <a:cs typeface="Georgia" pitchFamily="34" charset="-120"/>
              </a:rPr>
              <a:t>— Şehir Büyürken, 6. bölüm</a:t>
            </a:r>
            <a:endParaRPr lang="tr-TR" sz="1500" dirty="0"/>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3EDE2"/>
        </a:solidFill>
      </p:bgPr>
    </p:bg>
    <p:spTree>
      <p:nvGrpSpPr>
        <p:cNvPr id="1" name=""/>
        <p:cNvGrpSpPr/>
        <p:nvPr/>
      </p:nvGrpSpPr>
      <p:grpSpPr>
        <a:xfrm>
          <a:off x="0" y="0"/>
          <a:ext cx="0" cy="0"/>
          <a:chOff x="0" y="0"/>
          <a:chExt cx="0" cy="0"/>
        </a:xfrm>
      </p:grpSpPr>
      <p:sp>
        <p:nvSpPr>
          <p:cNvPr id="2" name="Shape 0"/>
          <p:cNvSpPr/>
          <p:nvPr/>
        </p:nvSpPr>
        <p:spPr>
          <a:xfrm>
            <a:off x="6172200" y="1358900"/>
            <a:ext cx="5207000" cy="3937000"/>
          </a:xfrm>
          <a:prstGeom prst="roundRect">
            <a:avLst>
              <a:gd name="adj" fmla="val 3484"/>
            </a:avLst>
          </a:prstGeom>
          <a:solidFill>
            <a:srgbClr val="FBF8F2"/>
          </a:solidFill>
          <a:ln w="12700">
            <a:solidFill>
              <a:srgbClr val="FBF8F2"/>
            </a:solidFill>
            <a:prstDash val="solid"/>
          </a:ln>
        </p:spPr>
      </p:sp>
      <p:pic>
        <p:nvPicPr>
          <p:cNvPr id="3" name="Image 0" descr="/home/claude/seminer/media/ulasim_algi.png">    </p:cNvPr>
          <p:cNvPicPr>
            <a:picLocks noChangeAspect="1"/>
          </p:cNvPicPr>
          <p:nvPr/>
        </p:nvPicPr>
        <p:blipFill>
          <a:blip r:embed="rId1"/>
          <a:srcRect l="0" r="0" t="0" b="0"/>
          <a:stretch/>
        </p:blipFill>
        <p:spPr>
          <a:xfrm>
            <a:off x="6172200" y="1358900"/>
            <a:ext cx="5207000" cy="3937000"/>
          </a:xfrm>
          <a:prstGeom prst="rect">
            <a:avLst/>
          </a:prstGeom>
        </p:spPr>
      </p:pic>
      <p:sp>
        <p:nvSpPr>
          <p:cNvPr id="4" name="Text 1"/>
          <p:cNvSpPr txBox="1"/>
          <p:nvPr/>
        </p:nvSpPr>
        <p:spPr>
          <a:xfrm>
            <a:off x="812800" y="812800"/>
            <a:ext cx="4851400" cy="5029200"/>
          </a:xfrm>
          <a:prstGeom prst="rect">
            <a:avLst/>
          </a:prstGeom>
          <a:noFill/>
          <a:ln/>
        </p:spPr>
        <p:txBody>
          <a:bodyPr wrap="square" lIns="0" tIns="0" rIns="0" bIns="0" rtlCol="0" anchor="ctr"/>
          <a:lstStyle/>
          <a:p>
            <a:pPr algn="l" indent="0" marL="0">
              <a:spcAft>
                <a:spcPts val="1400"/>
              </a:spcAft>
              <a:buNone/>
            </a:pPr>
            <a:r>
              <a:rPr lang="tr-TR" sz="1500" spc="300" kern="0" dirty="0">
                <a:solidFill>
                  <a:srgbClr val="B4532F"/>
                </a:solidFill>
                <a:latin typeface="Georgia" pitchFamily="34" charset="0"/>
                <a:ea typeface="Georgia" pitchFamily="34" charset="-122"/>
                <a:cs typeface="Georgia" pitchFamily="34" charset="-120"/>
              </a:rPr>
              <a:t>MERKEZE ULAŞMAK KOLAY MI?</a:t>
            </a:r>
            <a:endParaRPr lang="tr-TR" sz="1500" dirty="0"/>
          </a:p>
          <a:p>
            <a:pPr algn="l" indent="0" marL="0">
              <a:spcAft>
                <a:spcPts val="600"/>
              </a:spcAft>
              <a:buNone/>
            </a:pPr>
            <a:r>
              <a:rPr lang="tr-TR" sz="10000" dirty="0">
                <a:solidFill>
                  <a:srgbClr val="B4532F"/>
                </a:solidFill>
                <a:latin typeface="Georgia" pitchFamily="34" charset="0"/>
                <a:ea typeface="Georgia" pitchFamily="34" charset="-122"/>
                <a:cs typeface="Georgia" pitchFamily="34" charset="-120"/>
              </a:rPr>
              <a:t>%60,5</a:t>
            </a:r>
            <a:endParaRPr lang="tr-TR" sz="1500" dirty="0"/>
          </a:p>
          <a:p>
            <a:pPr algn="l" indent="0" marL="0">
              <a:spcAft>
                <a:spcPts val="1600"/>
              </a:spcAft>
              <a:buNone/>
            </a:pPr>
            <a:r>
              <a:rPr lang="tr-TR" sz="2100" dirty="0">
                <a:solidFill>
                  <a:srgbClr val="1E2B3C"/>
                </a:solidFill>
                <a:latin typeface="Georgia" pitchFamily="34" charset="0"/>
                <a:ea typeface="Georgia" pitchFamily="34" charset="-122"/>
                <a:cs typeface="Georgia" pitchFamily="34" charset="-120"/>
              </a:rPr>
              <a:t>kolay buluyor</a:t>
            </a:r>
            <a:endParaRPr lang="tr-TR" sz="1500" dirty="0"/>
          </a:p>
          <a:p>
            <a:pPr algn="l" indent="0" marL="0">
              <a:spcAft>
                <a:spcPts val="1000"/>
              </a:spcAft>
              <a:buNone/>
            </a:pPr>
            <a:r>
              <a:rPr lang="tr-TR" sz="1700" dirty="0">
                <a:solidFill>
                  <a:srgbClr val="3D4A5C"/>
                </a:solidFill>
                <a:latin typeface="Georgia" pitchFamily="34" charset="0"/>
                <a:ea typeface="Georgia" pitchFamily="34" charset="-122"/>
                <a:cs typeface="Georgia" pitchFamily="34" charset="-120"/>
              </a:rPr>
              <a:t>Ama yol, kaldırım, otopark ve maliyet konusunda yakınma yaygın. Ulaşabilmek ile rahat ulaşabilmek farklı şeyler.</a:t>
            </a:r>
            <a:endParaRPr lang="tr-TR" sz="1500" dirty="0"/>
          </a:p>
        </p:txBody>
      </p:sp>
      <p:sp>
        <p:nvSpPr>
          <p:cNvPr id="5" name="Text 2"/>
          <p:cNvSpPr txBox="1"/>
          <p:nvPr/>
        </p:nvSpPr>
        <p:spPr>
          <a:xfrm>
            <a:off x="812800" y="6159500"/>
            <a:ext cx="10566400" cy="254000"/>
          </a:xfrm>
          <a:prstGeom prst="rect">
            <a:avLst/>
          </a:prstGeom>
          <a:noFill/>
          <a:ln/>
        </p:spPr>
        <p:txBody>
          <a:bodyPr wrap="square" lIns="0" tIns="0" rIns="0" bIns="0" rtlCol="0" anchor="t"/>
          <a:lstStyle/>
          <a:p>
            <a:pPr algn="l" indent="0" marL="0">
              <a:spcAft>
                <a:spcPts val="1000"/>
              </a:spcAft>
              <a:buNone/>
            </a:pPr>
            <a:r>
              <a:rPr lang="tr-TR" sz="1200" dirty="0">
                <a:solidFill>
                  <a:srgbClr val="5A6472"/>
                </a:solidFill>
                <a:latin typeface="Georgia" pitchFamily="34" charset="0"/>
                <a:ea typeface="Georgia" pitchFamily="34" charset="-122"/>
                <a:cs typeface="Georgia" pitchFamily="34" charset="-120"/>
              </a:rPr>
              <a:t>Kaynak: Çanakkale Mahalle Yaşam Kalitesi (2024). Algı verisidir.</a:t>
            </a:r>
            <a:endParaRPr lang="tr-TR" sz="1200" dirty="0"/>
          </a:p>
        </p:txBody>
      </p:sp>
    </p:spTree>
  </p:cSld>
  <p:clrMapOvr>
    <a:masterClrMapping/>
  </p:clrMapOvr>
  <p:transition spd="slow">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3EDE2"/>
        </a:solidFill>
      </p:bgPr>
    </p:bg>
    <p:spTree>
      <p:nvGrpSpPr>
        <p:cNvPr id="1" name=""/>
        <p:cNvGrpSpPr/>
        <p:nvPr/>
      </p:nvGrpSpPr>
      <p:grpSpPr>
        <a:xfrm>
          <a:off x="0" y="0"/>
          <a:ext cx="0" cy="0"/>
          <a:chOff x="0" y="0"/>
          <a:chExt cx="0" cy="0"/>
        </a:xfrm>
      </p:grpSpPr>
      <p:sp>
        <p:nvSpPr>
          <p:cNvPr id="2" name="Shape 0"/>
          <p:cNvSpPr/>
          <p:nvPr/>
        </p:nvSpPr>
        <p:spPr>
          <a:xfrm>
            <a:off x="812800" y="1295400"/>
            <a:ext cx="4572000" cy="4064000"/>
          </a:xfrm>
          <a:prstGeom prst="roundRect">
            <a:avLst>
              <a:gd name="adj" fmla="val 3375"/>
            </a:avLst>
          </a:prstGeom>
          <a:solidFill>
            <a:srgbClr val="FBF8F2"/>
          </a:solidFill>
          <a:ln w="12700">
            <a:solidFill>
              <a:srgbClr val="FBF8F2"/>
            </a:solidFill>
            <a:prstDash val="solid"/>
          </a:ln>
        </p:spPr>
      </p:sp>
      <p:pic>
        <p:nvPicPr>
          <p:cNvPr id="3" name="Image 0" descr="/home/claude/seminer/media/sege_harita.png">    </p:cNvPr>
          <p:cNvPicPr>
            <a:picLocks noChangeAspect="1"/>
          </p:cNvPicPr>
          <p:nvPr/>
        </p:nvPicPr>
        <p:blipFill>
          <a:blip r:embed="rId1"/>
          <a:srcRect l="0" r="0" t="0" b="0"/>
          <a:stretch/>
        </p:blipFill>
        <p:spPr>
          <a:xfrm>
            <a:off x="812800" y="1295400"/>
            <a:ext cx="4572000" cy="4064000"/>
          </a:xfrm>
          <a:prstGeom prst="rect">
            <a:avLst/>
          </a:prstGeom>
        </p:spPr>
      </p:pic>
      <p:sp>
        <p:nvSpPr>
          <p:cNvPr id="4" name="Text 1"/>
          <p:cNvSpPr txBox="1"/>
          <p:nvPr/>
        </p:nvSpPr>
        <p:spPr>
          <a:xfrm>
            <a:off x="5892800" y="812800"/>
            <a:ext cx="5486400" cy="5029200"/>
          </a:xfrm>
          <a:prstGeom prst="rect">
            <a:avLst/>
          </a:prstGeom>
          <a:noFill/>
          <a:ln/>
        </p:spPr>
        <p:txBody>
          <a:bodyPr wrap="square" lIns="0" tIns="0" rIns="0" bIns="0" rtlCol="0" anchor="ctr"/>
          <a:lstStyle/>
          <a:p>
            <a:pPr algn="l" indent="0" marL="0">
              <a:spcAft>
                <a:spcPts val="1400"/>
              </a:spcAft>
              <a:buNone/>
            </a:pPr>
            <a:r>
              <a:rPr lang="tr-TR" sz="1500" spc="300" kern="0" dirty="0">
                <a:solidFill>
                  <a:srgbClr val="B4532F"/>
                </a:solidFill>
                <a:latin typeface="Georgia" pitchFamily="34" charset="0"/>
                <a:ea typeface="Georgia" pitchFamily="34" charset="-122"/>
                <a:cs typeface="Georgia" pitchFamily="34" charset="-120"/>
              </a:rPr>
              <a:t>BİR İL, DÖRT KADEME</a:t>
            </a:r>
            <a:endParaRPr lang="tr-TR" sz="1500" dirty="0"/>
          </a:p>
          <a:p>
            <a:pPr algn="l" indent="0" marL="0">
              <a:spcAft>
                <a:spcPts val="1600"/>
              </a:spcAft>
              <a:buNone/>
            </a:pPr>
            <a:r>
              <a:rPr lang="tr-TR" sz="2100" dirty="0">
                <a:solidFill>
                  <a:srgbClr val="1E2B3C"/>
                </a:solidFill>
                <a:latin typeface="Georgia" pitchFamily="34" charset="0"/>
                <a:ea typeface="Georgia" pitchFamily="34" charset="-122"/>
                <a:cs typeface="Georgia" pitchFamily="34" charset="-120"/>
              </a:rPr>
              <a:t>"Aynı kentte yaşamak, kentin sunduğu imkânlara aynı uzaklıkta yaşamak değildir."</a:t>
            </a:r>
            <a:endParaRPr lang="tr-TR" sz="1500" dirty="0"/>
          </a:p>
          <a:p>
            <a:pPr algn="l" indent="0" marL="0">
              <a:spcAft>
                <a:spcPts val="1000"/>
              </a:spcAft>
              <a:buNone/>
            </a:pPr>
            <a:r>
              <a:rPr lang="tr-TR" sz="1700" dirty="0">
                <a:solidFill>
                  <a:srgbClr val="3D4A5C"/>
                </a:solidFill>
                <a:latin typeface="Georgia" pitchFamily="34" charset="0"/>
                <a:ea typeface="Georgia" pitchFamily="34" charset="-122"/>
                <a:cs typeface="Georgia" pitchFamily="34" charset="-120"/>
              </a:rPr>
              <a:t>Türkiye'deki 973 ilçe içinde Merkez 53., Yenice 558. sırada.</a:t>
            </a:r>
            <a:endParaRPr lang="tr-TR" sz="1500" dirty="0"/>
          </a:p>
        </p:txBody>
      </p:sp>
      <p:sp>
        <p:nvSpPr>
          <p:cNvPr id="5" name="Text 2"/>
          <p:cNvSpPr txBox="1"/>
          <p:nvPr/>
        </p:nvSpPr>
        <p:spPr>
          <a:xfrm>
            <a:off x="812800" y="6159500"/>
            <a:ext cx="10566400" cy="254000"/>
          </a:xfrm>
          <a:prstGeom prst="rect">
            <a:avLst/>
          </a:prstGeom>
          <a:noFill/>
          <a:ln/>
        </p:spPr>
        <p:txBody>
          <a:bodyPr wrap="square" lIns="0" tIns="0" rIns="0" bIns="0" rtlCol="0" anchor="t"/>
          <a:lstStyle/>
          <a:p>
            <a:pPr algn="l" indent="0" marL="0">
              <a:spcAft>
                <a:spcPts val="1000"/>
              </a:spcAft>
              <a:buNone/>
            </a:pPr>
            <a:r>
              <a:rPr lang="tr-TR" sz="1200" dirty="0">
                <a:solidFill>
                  <a:srgbClr val="5A6472"/>
                </a:solidFill>
                <a:latin typeface="Georgia" pitchFamily="34" charset="0"/>
                <a:ea typeface="Georgia" pitchFamily="34" charset="-122"/>
                <a:cs typeface="Georgia" pitchFamily="34" charset="-120"/>
              </a:rPr>
              <a:t>Kaynak: T.C. Sanayi ve Teknoloji Bakanlığı, İlçe SEGE-2022</a:t>
            </a:r>
            <a:endParaRPr lang="tr-TR" sz="1200" dirty="0"/>
          </a:p>
        </p:txBody>
      </p:sp>
    </p:spTree>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3EDE2"/>
        </a:solidFill>
      </p:bgPr>
    </p:bg>
    <p:spTree>
      <p:nvGrpSpPr>
        <p:cNvPr id="1" name=""/>
        <p:cNvGrpSpPr/>
        <p:nvPr/>
      </p:nvGrpSpPr>
      <p:grpSpPr>
        <a:xfrm>
          <a:off x="0" y="0"/>
          <a:ext cx="0" cy="0"/>
          <a:chOff x="0" y="0"/>
          <a:chExt cx="0" cy="0"/>
        </a:xfrm>
      </p:grpSpPr>
      <p:sp>
        <p:nvSpPr>
          <p:cNvPr id="2" name="Shape 0"/>
          <p:cNvSpPr/>
          <p:nvPr/>
        </p:nvSpPr>
        <p:spPr>
          <a:xfrm>
            <a:off x="6426200" y="1358900"/>
            <a:ext cx="4953000" cy="3937000"/>
          </a:xfrm>
          <a:prstGeom prst="roundRect">
            <a:avLst>
              <a:gd name="adj" fmla="val 3484"/>
            </a:avLst>
          </a:prstGeom>
          <a:solidFill>
            <a:srgbClr val="FBF8F2"/>
          </a:solidFill>
          <a:ln w="12700">
            <a:solidFill>
              <a:srgbClr val="FBF8F2"/>
            </a:solidFill>
            <a:prstDash val="solid"/>
          </a:ln>
        </p:spPr>
      </p:sp>
      <p:pic>
        <p:nvPicPr>
          <p:cNvPr id="3" name="Image 0" descr="/home/claude/seminer/media/gece_guvenlik.png">    </p:cNvPr>
          <p:cNvPicPr>
            <a:picLocks noChangeAspect="1"/>
          </p:cNvPicPr>
          <p:nvPr/>
        </p:nvPicPr>
        <p:blipFill>
          <a:blip r:embed="rId1"/>
          <a:srcRect l="0" r="0" t="0" b="0"/>
          <a:stretch/>
        </p:blipFill>
        <p:spPr>
          <a:xfrm>
            <a:off x="6426200" y="1358900"/>
            <a:ext cx="4953000" cy="3937000"/>
          </a:xfrm>
          <a:prstGeom prst="rect">
            <a:avLst/>
          </a:prstGeom>
        </p:spPr>
      </p:pic>
      <p:sp>
        <p:nvSpPr>
          <p:cNvPr id="4" name="Text 1"/>
          <p:cNvSpPr txBox="1"/>
          <p:nvPr/>
        </p:nvSpPr>
        <p:spPr>
          <a:xfrm>
            <a:off x="812800" y="812800"/>
            <a:ext cx="5105400" cy="5029200"/>
          </a:xfrm>
          <a:prstGeom prst="rect">
            <a:avLst/>
          </a:prstGeom>
          <a:noFill/>
          <a:ln/>
        </p:spPr>
        <p:txBody>
          <a:bodyPr wrap="square" lIns="0" tIns="0" rIns="0" bIns="0" rtlCol="0" anchor="ctr"/>
          <a:lstStyle/>
          <a:p>
            <a:pPr algn="l" indent="0" marL="0">
              <a:spcAft>
                <a:spcPts val="1400"/>
              </a:spcAft>
              <a:buNone/>
            </a:pPr>
            <a:r>
              <a:rPr lang="tr-TR" sz="1500" spc="300" kern="0" dirty="0">
                <a:solidFill>
                  <a:srgbClr val="B4532F"/>
                </a:solidFill>
                <a:latin typeface="Georgia" pitchFamily="34" charset="0"/>
                <a:ea typeface="Georgia" pitchFamily="34" charset="-122"/>
                <a:cs typeface="Georgia" pitchFamily="34" charset="-120"/>
              </a:rPr>
              <a:t>GECE YALNIZ YÜRÜRKEN GÜVENDE MİSİNİZ?</a:t>
            </a:r>
            <a:endParaRPr lang="tr-TR" sz="1500" dirty="0"/>
          </a:p>
          <a:p>
            <a:pPr algn="l" indent="0" marL="0">
              <a:spcAft>
                <a:spcPts val="600"/>
              </a:spcAft>
              <a:buNone/>
            </a:pPr>
            <a:r>
              <a:rPr lang="tr-TR" sz="10000" dirty="0">
                <a:solidFill>
                  <a:srgbClr val="B4532F"/>
                </a:solidFill>
                <a:latin typeface="Georgia" pitchFamily="34" charset="0"/>
                <a:ea typeface="Georgia" pitchFamily="34" charset="-122"/>
                <a:cs typeface="Georgia" pitchFamily="34" charset="-120"/>
              </a:rPr>
              <a:t>%54,7</a:t>
            </a:r>
            <a:endParaRPr lang="tr-TR" sz="1500" dirty="0"/>
          </a:p>
          <a:p>
            <a:pPr algn="l" indent="0" marL="0">
              <a:spcAft>
                <a:spcPts val="1600"/>
              </a:spcAft>
              <a:buNone/>
            </a:pPr>
            <a:r>
              <a:rPr lang="tr-TR" sz="2100" dirty="0">
                <a:solidFill>
                  <a:srgbClr val="1E2B3C"/>
                </a:solidFill>
                <a:latin typeface="Georgia" pitchFamily="34" charset="0"/>
                <a:ea typeface="Georgia" pitchFamily="34" charset="-122"/>
                <a:cs typeface="Georgia" pitchFamily="34" charset="-120"/>
              </a:rPr>
              <a:t>evet diyor. Mahalleye göre %25 ile %77 arası.</a:t>
            </a:r>
            <a:endParaRPr lang="tr-TR" sz="1500" dirty="0"/>
          </a:p>
          <a:p>
            <a:pPr algn="l" indent="0" marL="0">
              <a:spcAft>
                <a:spcPts val="1000"/>
              </a:spcAft>
              <a:buNone/>
            </a:pPr>
            <a:r>
              <a:rPr lang="tr-TR" sz="1700" i="1" dirty="0">
                <a:solidFill>
                  <a:srgbClr val="3D4A5C"/>
                </a:solidFill>
                <a:latin typeface="Georgia" pitchFamily="34" charset="0"/>
                <a:ea typeface="Georgia" pitchFamily="34" charset="-122"/>
                <a:cs typeface="Georgia" pitchFamily="34" charset="-120"/>
              </a:rPr>
              <a:t>"Bir insan bir sokağı akşam saatlerinde kullanmayı gerçekçi bulmuyorsa, o sokak onun için fiilen kapanmıştır."</a:t>
            </a:r>
            <a:endParaRPr lang="tr-TR" sz="1500" dirty="0"/>
          </a:p>
        </p:txBody>
      </p:sp>
      <p:sp>
        <p:nvSpPr>
          <p:cNvPr id="5" name="Text 2"/>
          <p:cNvSpPr txBox="1"/>
          <p:nvPr/>
        </p:nvSpPr>
        <p:spPr>
          <a:xfrm>
            <a:off x="812800" y="6159500"/>
            <a:ext cx="10566400" cy="254000"/>
          </a:xfrm>
          <a:prstGeom prst="rect">
            <a:avLst/>
          </a:prstGeom>
          <a:noFill/>
          <a:ln/>
        </p:spPr>
        <p:txBody>
          <a:bodyPr wrap="square" lIns="0" tIns="0" rIns="0" bIns="0" rtlCol="0" anchor="t"/>
          <a:lstStyle/>
          <a:p>
            <a:pPr algn="l" indent="0" marL="0">
              <a:spcAft>
                <a:spcPts val="1000"/>
              </a:spcAft>
              <a:buNone/>
            </a:pPr>
            <a:r>
              <a:rPr lang="tr-TR" sz="1200" dirty="0">
                <a:solidFill>
                  <a:srgbClr val="5A6472"/>
                </a:solidFill>
                <a:latin typeface="Georgia" pitchFamily="34" charset="0"/>
                <a:ea typeface="Georgia" pitchFamily="34" charset="-122"/>
                <a:cs typeface="Georgia" pitchFamily="34" charset="-120"/>
              </a:rPr>
              <a:t>Kaynak: Çanakkale Mahalle Yaşam Kalitesi (2024), mahalle kırılımı. Algı verisidir, suç oranı değildir.</a:t>
            </a:r>
            <a:endParaRPr lang="tr-TR" sz="1200" dirty="0"/>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3EDE2"/>
        </a:solidFill>
      </p:bgPr>
    </p:bg>
    <p:spTree>
      <p:nvGrpSpPr>
        <p:cNvPr id="1" name=""/>
        <p:cNvGrpSpPr/>
        <p:nvPr/>
      </p:nvGrpSpPr>
      <p:grpSpPr>
        <a:xfrm>
          <a:off x="0" y="0"/>
          <a:ext cx="0" cy="0"/>
          <a:chOff x="0" y="0"/>
          <a:chExt cx="0" cy="0"/>
        </a:xfrm>
      </p:grpSpPr>
      <p:sp>
        <p:nvSpPr>
          <p:cNvPr id="2" name="Text 0"/>
          <p:cNvSpPr txBox="1"/>
          <p:nvPr/>
        </p:nvSpPr>
        <p:spPr>
          <a:xfrm>
            <a:off x="812800" y="698500"/>
            <a:ext cx="10566400" cy="317500"/>
          </a:xfrm>
          <a:prstGeom prst="rect">
            <a:avLst/>
          </a:prstGeom>
          <a:noFill/>
          <a:ln/>
        </p:spPr>
        <p:txBody>
          <a:bodyPr wrap="square" lIns="0" tIns="0" rIns="0" bIns="0" rtlCol="0" anchor="t"/>
          <a:lstStyle/>
          <a:p>
            <a:pPr algn="l" indent="0" marL="0">
              <a:spcAft>
                <a:spcPts val="1000"/>
              </a:spcAft>
              <a:buNone/>
            </a:pPr>
            <a:r>
              <a:rPr lang="tr-TR" sz="1500" spc="300" kern="0" dirty="0">
                <a:solidFill>
                  <a:srgbClr val="B4532F"/>
                </a:solidFill>
                <a:latin typeface="Georgia" pitchFamily="34" charset="0"/>
                <a:ea typeface="Georgia" pitchFamily="34" charset="-122"/>
                <a:cs typeface="Georgia" pitchFamily="34" charset="-120"/>
              </a:rPr>
              <a:t>MAHALLEMDE YAŞLILARA YÖNELİK HİZMETLER YETERLİ Mİ?</a:t>
            </a:r>
            <a:endParaRPr lang="tr-TR" sz="1500" dirty="0"/>
          </a:p>
        </p:txBody>
      </p:sp>
      <p:pic>
        <p:nvPicPr>
          <p:cNvPr id="3" name="Image 0" descr="/home/claude/seminer/media/p_street.jpg">    </p:cNvPr>
          <p:cNvPicPr>
            <a:picLocks noChangeAspect="1"/>
          </p:cNvPicPr>
          <p:nvPr/>
        </p:nvPicPr>
        <p:blipFill>
          <a:blip r:embed="rId1"/>
          <a:srcRect l="0" r="0" t="0" b="0"/>
          <a:stretch/>
        </p:blipFill>
        <p:spPr>
          <a:xfrm>
            <a:off x="812800" y="1143000"/>
            <a:ext cx="10566400" cy="2667000"/>
          </a:xfrm>
          <a:prstGeom prst="rect">
            <a:avLst/>
          </a:prstGeom>
        </p:spPr>
      </p:pic>
      <p:sp>
        <p:nvSpPr>
          <p:cNvPr id="4" name="Text 1"/>
          <p:cNvSpPr txBox="1"/>
          <p:nvPr/>
        </p:nvSpPr>
        <p:spPr>
          <a:xfrm>
            <a:off x="812800" y="4064000"/>
            <a:ext cx="3302000" cy="1270000"/>
          </a:xfrm>
          <a:prstGeom prst="rect">
            <a:avLst/>
          </a:prstGeom>
          <a:noFill/>
          <a:ln/>
        </p:spPr>
        <p:txBody>
          <a:bodyPr wrap="square" lIns="0" tIns="0" rIns="0" bIns="0" rtlCol="0" anchor="t"/>
          <a:lstStyle/>
          <a:p>
            <a:pPr algn="l" indent="0" marL="0">
              <a:spcAft>
                <a:spcPts val="400"/>
              </a:spcAft>
              <a:buNone/>
            </a:pPr>
            <a:r>
              <a:rPr lang="tr-TR" sz="4800" dirty="0">
                <a:solidFill>
                  <a:srgbClr val="B4532F"/>
                </a:solidFill>
                <a:latin typeface="Georgia" pitchFamily="34" charset="0"/>
                <a:ea typeface="Georgia" pitchFamily="34" charset="-122"/>
                <a:cs typeface="Georgia" pitchFamily="34" charset="-120"/>
              </a:rPr>
              <a:t>%12,4</a:t>
            </a:r>
            <a:endParaRPr lang="tr-TR" sz="4800" dirty="0"/>
          </a:p>
          <a:p>
            <a:pPr algn="l" indent="0" marL="0">
              <a:spcAft>
                <a:spcPts val="1000"/>
              </a:spcAft>
              <a:buNone/>
            </a:pPr>
            <a:r>
              <a:rPr lang="tr-TR" sz="1700" dirty="0">
                <a:solidFill>
                  <a:srgbClr val="1E2B3C"/>
                </a:solidFill>
                <a:latin typeface="Georgia" pitchFamily="34" charset="0"/>
                <a:ea typeface="Georgia" pitchFamily="34" charset="-122"/>
                <a:cs typeface="Georgia" pitchFamily="34" charset="-120"/>
              </a:rPr>
              <a:t>yeterli buluyor</a:t>
            </a:r>
            <a:endParaRPr lang="tr-TR" sz="4800" dirty="0"/>
          </a:p>
        </p:txBody>
      </p:sp>
      <p:sp>
        <p:nvSpPr>
          <p:cNvPr id="5" name="Text 2"/>
          <p:cNvSpPr txBox="1"/>
          <p:nvPr/>
        </p:nvSpPr>
        <p:spPr>
          <a:xfrm>
            <a:off x="4419600" y="4064000"/>
            <a:ext cx="3302000" cy="1270000"/>
          </a:xfrm>
          <a:prstGeom prst="rect">
            <a:avLst/>
          </a:prstGeom>
          <a:noFill/>
          <a:ln/>
        </p:spPr>
        <p:txBody>
          <a:bodyPr wrap="square" lIns="0" tIns="0" rIns="0" bIns="0" rtlCol="0" anchor="t"/>
          <a:lstStyle/>
          <a:p>
            <a:pPr algn="l" indent="0" marL="0">
              <a:spcAft>
                <a:spcPts val="400"/>
              </a:spcAft>
              <a:buNone/>
            </a:pPr>
            <a:r>
              <a:rPr lang="tr-TR" sz="4800" dirty="0">
                <a:solidFill>
                  <a:srgbClr val="1E2B3C"/>
                </a:solidFill>
                <a:latin typeface="Georgia" pitchFamily="34" charset="0"/>
                <a:ea typeface="Georgia" pitchFamily="34" charset="-122"/>
                <a:cs typeface="Georgia" pitchFamily="34" charset="-120"/>
              </a:rPr>
              <a:t>%59,9</a:t>
            </a:r>
            <a:endParaRPr lang="tr-TR" sz="4800" dirty="0"/>
          </a:p>
          <a:p>
            <a:pPr algn="l" indent="0" marL="0">
              <a:spcAft>
                <a:spcPts val="1000"/>
              </a:spcAft>
              <a:buNone/>
            </a:pPr>
            <a:r>
              <a:rPr lang="tr-TR" sz="1700" dirty="0">
                <a:solidFill>
                  <a:srgbClr val="1E2B3C"/>
                </a:solidFill>
                <a:latin typeface="Georgia" pitchFamily="34" charset="0"/>
                <a:ea typeface="Georgia" pitchFamily="34" charset="-122"/>
                <a:cs typeface="Georgia" pitchFamily="34" charset="-120"/>
              </a:rPr>
              <a:t>yeterli bulmuyor</a:t>
            </a:r>
            <a:endParaRPr lang="tr-TR" sz="4800" dirty="0"/>
          </a:p>
        </p:txBody>
      </p:sp>
      <p:sp>
        <p:nvSpPr>
          <p:cNvPr id="6" name="Text 3"/>
          <p:cNvSpPr txBox="1"/>
          <p:nvPr/>
        </p:nvSpPr>
        <p:spPr>
          <a:xfrm>
            <a:off x="8026400" y="4064000"/>
            <a:ext cx="3302000" cy="1270000"/>
          </a:xfrm>
          <a:prstGeom prst="rect">
            <a:avLst/>
          </a:prstGeom>
          <a:noFill/>
          <a:ln/>
        </p:spPr>
        <p:txBody>
          <a:bodyPr wrap="square" lIns="0" tIns="0" rIns="0" bIns="0" rtlCol="0" anchor="t"/>
          <a:lstStyle/>
          <a:p>
            <a:pPr algn="l" indent="0" marL="0">
              <a:spcAft>
                <a:spcPts val="400"/>
              </a:spcAft>
              <a:buNone/>
            </a:pPr>
            <a:r>
              <a:rPr lang="tr-TR" sz="4800" dirty="0">
                <a:solidFill>
                  <a:srgbClr val="5A6472"/>
                </a:solidFill>
                <a:latin typeface="Georgia" pitchFamily="34" charset="0"/>
                <a:ea typeface="Georgia" pitchFamily="34" charset="-122"/>
                <a:cs typeface="Georgia" pitchFamily="34" charset="-120"/>
              </a:rPr>
              <a:t>%27,8</a:t>
            </a:r>
            <a:endParaRPr lang="tr-TR" sz="4800" dirty="0"/>
          </a:p>
          <a:p>
            <a:pPr algn="l" indent="0" marL="0">
              <a:spcAft>
                <a:spcPts val="1000"/>
              </a:spcAft>
              <a:buNone/>
            </a:pPr>
            <a:r>
              <a:rPr lang="tr-TR" sz="1700" dirty="0">
                <a:solidFill>
                  <a:srgbClr val="1E2B3C"/>
                </a:solidFill>
                <a:latin typeface="Georgia" pitchFamily="34" charset="0"/>
                <a:ea typeface="Georgia" pitchFamily="34" charset="-122"/>
                <a:cs typeface="Georgia" pitchFamily="34" charset="-120"/>
              </a:rPr>
              <a:t>fikrim yok</a:t>
            </a:r>
            <a:endParaRPr lang="tr-TR" sz="4800" dirty="0"/>
          </a:p>
        </p:txBody>
      </p:sp>
      <p:sp>
        <p:nvSpPr>
          <p:cNvPr id="7" name="Text 4"/>
          <p:cNvSpPr txBox="1"/>
          <p:nvPr/>
        </p:nvSpPr>
        <p:spPr>
          <a:xfrm>
            <a:off x="812800" y="6159500"/>
            <a:ext cx="10566400" cy="254000"/>
          </a:xfrm>
          <a:prstGeom prst="rect">
            <a:avLst/>
          </a:prstGeom>
          <a:noFill/>
          <a:ln/>
        </p:spPr>
        <p:txBody>
          <a:bodyPr wrap="square" lIns="0" tIns="0" rIns="0" bIns="0" rtlCol="0" anchor="t"/>
          <a:lstStyle/>
          <a:p>
            <a:pPr algn="l" indent="0" marL="0">
              <a:spcAft>
                <a:spcPts val="1000"/>
              </a:spcAft>
              <a:buNone/>
            </a:pPr>
            <a:r>
              <a:rPr lang="tr-TR" sz="1200" dirty="0">
                <a:solidFill>
                  <a:srgbClr val="5A6472"/>
                </a:solidFill>
                <a:latin typeface="Georgia" pitchFamily="34" charset="0"/>
                <a:ea typeface="Georgia" pitchFamily="34" charset="-122"/>
                <a:cs typeface="Georgia" pitchFamily="34" charset="-120"/>
              </a:rPr>
              <a:t>Kaynak: Şahin ve Uysal Şahin, Çanakkale Mahalle Yaşam Kalitesi (2024)</a:t>
            </a:r>
            <a:endParaRPr lang="tr-TR" sz="1200" dirty="0"/>
          </a:p>
        </p:txBody>
      </p:sp>
    </p:spTree>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3EDE2"/>
        </a:solidFill>
      </p:bgPr>
    </p:bg>
    <p:spTree>
      <p:nvGrpSpPr>
        <p:cNvPr id="1" name=""/>
        <p:cNvGrpSpPr/>
        <p:nvPr/>
      </p:nvGrpSpPr>
      <p:grpSpPr>
        <a:xfrm>
          <a:off x="0" y="0"/>
          <a:ext cx="0" cy="0"/>
          <a:chOff x="0" y="0"/>
          <a:chExt cx="0" cy="0"/>
        </a:xfrm>
      </p:grpSpPr>
      <p:sp>
        <p:nvSpPr>
          <p:cNvPr id="2" name="Shape 0"/>
          <p:cNvSpPr/>
          <p:nvPr/>
        </p:nvSpPr>
        <p:spPr>
          <a:xfrm>
            <a:off x="6172200" y="1676400"/>
            <a:ext cx="5207000" cy="3302000"/>
          </a:xfrm>
          <a:prstGeom prst="roundRect">
            <a:avLst>
              <a:gd name="adj" fmla="val 4154"/>
            </a:avLst>
          </a:prstGeom>
          <a:solidFill>
            <a:srgbClr val="FBF8F2"/>
          </a:solidFill>
          <a:ln w="12700">
            <a:solidFill>
              <a:srgbClr val="FBF8F2"/>
            </a:solidFill>
            <a:prstDash val="solid"/>
          </a:ln>
        </p:spPr>
      </p:sp>
      <p:pic>
        <p:nvPicPr>
          <p:cNvPr id="3" name="VID">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6172200" y="1905000"/>
            <a:ext cx="5207000" cy="2844800"/>
          </a:xfrm>
          <a:prstGeom prst="rect">
            <a:avLst/>
          </a:prstGeom>
        </p:spPr>
      </p:pic>
      <p:sp>
        <p:nvSpPr>
          <p:cNvPr id="4" name="Text 1"/>
          <p:cNvSpPr txBox="1"/>
          <p:nvPr/>
        </p:nvSpPr>
        <p:spPr>
          <a:xfrm>
            <a:off x="812800" y="812800"/>
            <a:ext cx="4851400" cy="5029200"/>
          </a:xfrm>
          <a:prstGeom prst="rect">
            <a:avLst/>
          </a:prstGeom>
          <a:noFill/>
          <a:ln/>
        </p:spPr>
        <p:txBody>
          <a:bodyPr wrap="square" lIns="0" tIns="0" rIns="0" bIns="0" rtlCol="0" anchor="ctr"/>
          <a:lstStyle/>
          <a:p>
            <a:pPr algn="l" indent="0" marL="0">
              <a:spcAft>
                <a:spcPts val="1400"/>
              </a:spcAft>
              <a:buNone/>
            </a:pPr>
            <a:r>
              <a:rPr lang="tr-TR" sz="1500" spc="300" kern="0" dirty="0">
                <a:solidFill>
                  <a:srgbClr val="B4532F"/>
                </a:solidFill>
                <a:latin typeface="Georgia" pitchFamily="34" charset="0"/>
                <a:ea typeface="Georgia" pitchFamily="34" charset="-122"/>
                <a:cs typeface="Georgia" pitchFamily="34" charset="-120"/>
              </a:rPr>
              <a:t>YAŞLILARIN OTURDUĞU HER KAÇ HANEDEN BİRİ TEK KİŞİLİK?</a:t>
            </a:r>
            <a:endParaRPr lang="tr-TR" sz="1500" dirty="0"/>
          </a:p>
          <a:p>
            <a:pPr algn="l" indent="0" marL="0">
              <a:spcAft>
                <a:spcPts val="600"/>
              </a:spcAft>
              <a:buNone/>
            </a:pPr>
            <a:r>
              <a:rPr lang="tr-TR" sz="7500" dirty="0">
                <a:solidFill>
                  <a:srgbClr val="B4532F"/>
                </a:solidFill>
                <a:latin typeface="Georgia" pitchFamily="34" charset="0"/>
                <a:ea typeface="Georgia" pitchFamily="34" charset="-122"/>
                <a:cs typeface="Georgia" pitchFamily="34" charset="-120"/>
              </a:rPr>
              <a:t>Üçte bir</a:t>
            </a:r>
            <a:endParaRPr lang="tr-TR" sz="1500" dirty="0"/>
          </a:p>
          <a:p>
            <a:pPr algn="l" indent="0" marL="0">
              <a:spcAft>
                <a:spcPts val="1600"/>
              </a:spcAft>
              <a:buNone/>
            </a:pPr>
            <a:r>
              <a:rPr lang="tr-TR" sz="2100" dirty="0">
                <a:solidFill>
                  <a:srgbClr val="1E2B3C"/>
                </a:solidFill>
                <a:latin typeface="Georgia" pitchFamily="34" charset="0"/>
                <a:ea typeface="Georgia" pitchFamily="34" charset="-122"/>
                <a:cs typeface="Georgia" pitchFamily="34" charset="-120"/>
              </a:rPr>
              <a:t>%34,1 · Türkiye'de ikinci sırada</a:t>
            </a:r>
            <a:endParaRPr lang="tr-TR" sz="1500" dirty="0"/>
          </a:p>
          <a:p>
            <a:pPr algn="l" indent="0" marL="0">
              <a:spcAft>
                <a:spcPts val="1000"/>
              </a:spcAft>
              <a:buNone/>
            </a:pPr>
            <a:r>
              <a:rPr lang="tr-TR" sz="1700" dirty="0">
                <a:solidFill>
                  <a:srgbClr val="3D4A5C"/>
                </a:solidFill>
                <a:latin typeface="Georgia" pitchFamily="34" charset="0"/>
                <a:ea typeface="Georgia" pitchFamily="34" charset="-122"/>
                <a:cs typeface="Georgia" pitchFamily="34" charset="-120"/>
              </a:rPr>
              <a:t>65 yaş üstü 101.923 kişi, nüfusun yaklaşık %18'i.</a:t>
            </a:r>
            <a:endParaRPr lang="tr-TR" sz="1500" dirty="0"/>
          </a:p>
        </p:txBody>
      </p:sp>
      <p:sp>
        <p:nvSpPr>
          <p:cNvPr id="5" name="Text 2"/>
          <p:cNvSpPr txBox="1"/>
          <p:nvPr/>
        </p:nvSpPr>
        <p:spPr>
          <a:xfrm>
            <a:off x="812800" y="6159500"/>
            <a:ext cx="10566400" cy="254000"/>
          </a:xfrm>
          <a:prstGeom prst="rect">
            <a:avLst/>
          </a:prstGeom>
          <a:noFill/>
          <a:ln/>
        </p:spPr>
        <p:txBody>
          <a:bodyPr wrap="square" lIns="0" tIns="0" rIns="0" bIns="0" rtlCol="0" anchor="t"/>
          <a:lstStyle/>
          <a:p>
            <a:pPr algn="l" indent="0" marL="0">
              <a:spcAft>
                <a:spcPts val="1000"/>
              </a:spcAft>
              <a:buNone/>
            </a:pPr>
            <a:r>
              <a:rPr lang="tr-TR" sz="1200" dirty="0">
                <a:solidFill>
                  <a:srgbClr val="5A6472"/>
                </a:solidFill>
                <a:latin typeface="Georgia" pitchFamily="34" charset="0"/>
                <a:ea typeface="Georgia" pitchFamily="34" charset="-122"/>
                <a:cs typeface="Georgia" pitchFamily="34" charset="-120"/>
              </a:rPr>
              <a:t>Kaynak: TÜİK, İstatistiklerle Yaşlılar 2025. Oranın paydası, en az bir yaşlı bulunan hanelerdir.</a:t>
            </a:r>
            <a:endParaRPr lang="tr-TR" sz="12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5" fill="hold">
                      <p:stCondLst>
                        <p:cond delay="indefinite"/>
                        <p:cond evt="onBegin" delay="0">
                          <p:tn val="2"/>
                        </p:cond>
                      </p:stCondLst>
                      <p:childTnLst>
                        <p:par>
                          <p:cTn id="6" fill="hold">
                            <p:stCondLst>
                              <p:cond delay="0"/>
                            </p:stCondLst>
                            <p:childTnLst>
                              <p:par>
                                <p:cTn id="3" presetID="1" presetClass="mediacall" presetSubtype="0" fill="hold" nodeType="afterEffect">
                                  <p:stCondLst>
                                    <p:cond delay="0"/>
                                  </p:stCondLst>
                                  <p:childTnLst>
                                    <p:cmd type="call" cmd="playFrom(0.0)">
                                      <p:cBhvr>
                                        <p:cTn id="4" dur="14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p:stCondLst>
                    <p:cond delay="indefinite"/>
                  </p:stCondLst>
                </p:cTn>
                <p:tgtEl>
                  <p:spTgt spid="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E2B3C"/>
        </a:solidFill>
      </p:bgPr>
    </p:bg>
    <p:spTree>
      <p:nvGrpSpPr>
        <p:cNvPr id="1" name=""/>
        <p:cNvGrpSpPr/>
        <p:nvPr/>
      </p:nvGrpSpPr>
      <p:grpSpPr>
        <a:xfrm>
          <a:off x="0" y="0"/>
          <a:ext cx="0" cy="0"/>
          <a:chOff x="0" y="0"/>
          <a:chExt cx="0" cy="0"/>
        </a:xfrm>
      </p:grpSpPr>
      <p:pic>
        <p:nvPicPr>
          <p:cNvPr id="2" name="Image 0" descr="/home/claude/seminer/media/v_pier.jpg">    </p:cNvPr>
          <p:cNvPicPr>
            <a:picLocks noChangeAspect="1"/>
          </p:cNvPicPr>
          <p:nvPr/>
        </p:nvPicPr>
        <p:blipFill>
          <a:blip r:embed="rId1"/>
          <a:srcRect l="0" r="0" t="0" b="0"/>
          <a:stretch/>
        </p:blipFill>
        <p:spPr>
          <a:xfrm>
            <a:off x="0" y="0"/>
            <a:ext cx="12192000" cy="6858000"/>
          </a:xfrm>
          <a:prstGeom prst="rect">
            <a:avLst/>
          </a:prstGeom>
        </p:spPr>
      </p:pic>
      <p:pic>
        <p:nvPicPr>
          <p:cNvPr id="3" name="Image 1" descr="/home/claude/seminer/media/gra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812800" y="952500"/>
            <a:ext cx="10160000" cy="5080000"/>
          </a:xfrm>
          <a:prstGeom prst="rect">
            <a:avLst/>
          </a:prstGeom>
          <a:noFill/>
          <a:ln/>
        </p:spPr>
        <p:txBody>
          <a:bodyPr wrap="square" lIns="0" tIns="0" rIns="0" bIns="0" rtlCol="0" anchor="b"/>
          <a:lstStyle/>
          <a:p>
            <a:pPr algn="l" indent="0" marL="0">
              <a:spcAft>
                <a:spcPts val="2200"/>
              </a:spcAft>
              <a:buNone/>
            </a:pPr>
            <a:r>
              <a:rPr lang="tr-TR" sz="5000" i="1" dirty="0">
                <a:solidFill>
                  <a:srgbClr val="F3EDE2"/>
                </a:solidFill>
                <a:latin typeface="Georgia" pitchFamily="34" charset="0"/>
                <a:ea typeface="Georgia" pitchFamily="34" charset="-122"/>
                <a:cs typeface="Georgia" pitchFamily="34" charset="-120"/>
              </a:rPr>
              <a:t>"Yalnız yaşamak özgürlük olabilir. Yalnız bırakılmak ise başka bir şeydir."</a:t>
            </a:r>
            <a:endParaRPr lang="tr-TR" sz="5000" dirty="0"/>
          </a:p>
          <a:p>
            <a:pPr algn="l" indent="0" marL="0">
              <a:spcAft>
                <a:spcPts val="1000"/>
              </a:spcAft>
              <a:buNone/>
            </a:pPr>
            <a:r>
              <a:rPr lang="tr-TR" sz="1800" dirty="0">
                <a:solidFill>
                  <a:srgbClr val="E8A584"/>
                </a:solidFill>
                <a:latin typeface="Georgia" pitchFamily="34" charset="0"/>
                <a:ea typeface="Georgia" pitchFamily="34" charset="-122"/>
                <a:cs typeface="Georgia" pitchFamily="34" charset="-120"/>
              </a:rPr>
              <a:t>— Şehir Büyürken, 7. bölüm</a:t>
            </a:r>
            <a:endParaRPr lang="tr-TR" sz="5000" dirty="0"/>
          </a:p>
        </p:txBody>
      </p:sp>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3EDE2"/>
        </a:solidFill>
      </p:bgPr>
    </p:bg>
    <p:spTree>
      <p:nvGrpSpPr>
        <p:cNvPr id="1" name=""/>
        <p:cNvGrpSpPr/>
        <p:nvPr/>
      </p:nvGrpSpPr>
      <p:grpSpPr>
        <a:xfrm>
          <a:off x="0" y="0"/>
          <a:ext cx="0" cy="0"/>
          <a:chOff x="0" y="0"/>
          <a:chExt cx="0" cy="0"/>
        </a:xfrm>
      </p:grpSpPr>
      <p:sp>
        <p:nvSpPr>
          <p:cNvPr id="2" name="Text 0"/>
          <p:cNvSpPr txBox="1"/>
          <p:nvPr/>
        </p:nvSpPr>
        <p:spPr>
          <a:xfrm>
            <a:off x="812800" y="698500"/>
            <a:ext cx="10566400" cy="317500"/>
          </a:xfrm>
          <a:prstGeom prst="rect">
            <a:avLst/>
          </a:prstGeom>
          <a:noFill/>
          <a:ln/>
        </p:spPr>
        <p:txBody>
          <a:bodyPr wrap="square" lIns="0" tIns="0" rIns="0" bIns="0" rtlCol="0" anchor="t"/>
          <a:lstStyle/>
          <a:p>
            <a:pPr algn="l" indent="0" marL="0">
              <a:spcAft>
                <a:spcPts val="1000"/>
              </a:spcAft>
              <a:buNone/>
            </a:pPr>
            <a:r>
              <a:rPr lang="tr-TR" sz="1500" spc="300" kern="0" dirty="0">
                <a:solidFill>
                  <a:srgbClr val="B4532F"/>
                </a:solidFill>
                <a:latin typeface="Georgia" pitchFamily="34" charset="0"/>
                <a:ea typeface="Georgia" pitchFamily="34" charset="-122"/>
                <a:cs typeface="Georgia" pitchFamily="34" charset="-120"/>
              </a:rPr>
              <a:t>SÖZ SAHİBİ MİYİZ?</a:t>
            </a:r>
            <a:endParaRPr lang="tr-TR" sz="1500" dirty="0"/>
          </a:p>
        </p:txBody>
      </p:sp>
      <p:pic>
        <p:nvPicPr>
          <p:cNvPr id="3" name="Image 0" descr="/home/claude/seminer/media/v_skyline.jpg">    </p:cNvPr>
          <p:cNvPicPr>
            <a:picLocks noChangeAspect="1"/>
          </p:cNvPicPr>
          <p:nvPr/>
        </p:nvPicPr>
        <p:blipFill>
          <a:blip r:embed="rId1"/>
          <a:srcRect l="0" r="0" t="0" b="0"/>
          <a:stretch/>
        </p:blipFill>
        <p:spPr>
          <a:xfrm>
            <a:off x="812800" y="1143000"/>
            <a:ext cx="10566400" cy="2286000"/>
          </a:xfrm>
          <a:prstGeom prst="rect">
            <a:avLst/>
          </a:prstGeom>
        </p:spPr>
      </p:pic>
      <p:sp>
        <p:nvSpPr>
          <p:cNvPr id="4" name="Text 1"/>
          <p:cNvSpPr txBox="1"/>
          <p:nvPr/>
        </p:nvSpPr>
        <p:spPr>
          <a:xfrm>
            <a:off x="812800" y="3683000"/>
            <a:ext cx="5080000" cy="1905000"/>
          </a:xfrm>
          <a:prstGeom prst="rect">
            <a:avLst/>
          </a:prstGeom>
          <a:noFill/>
          <a:ln/>
        </p:spPr>
        <p:txBody>
          <a:bodyPr wrap="square" lIns="0" tIns="0" rIns="0" bIns="0" rtlCol="0" anchor="t"/>
          <a:lstStyle/>
          <a:p>
            <a:pPr algn="l" indent="0" marL="0">
              <a:spcAft>
                <a:spcPts val="400"/>
              </a:spcAft>
              <a:buNone/>
            </a:pPr>
            <a:r>
              <a:rPr lang="tr-TR" sz="7000" dirty="0">
                <a:solidFill>
                  <a:srgbClr val="1E2B3C"/>
                </a:solidFill>
                <a:latin typeface="Georgia" pitchFamily="34" charset="0"/>
                <a:ea typeface="Georgia" pitchFamily="34" charset="-122"/>
                <a:cs typeface="Georgia" pitchFamily="34" charset="-120"/>
              </a:rPr>
              <a:t>%91,65</a:t>
            </a:r>
            <a:endParaRPr lang="tr-TR" sz="7000" dirty="0"/>
          </a:p>
          <a:p>
            <a:pPr algn="l" indent="0" marL="0">
              <a:spcAft>
                <a:spcPts val="1000"/>
              </a:spcAft>
              <a:buNone/>
            </a:pPr>
            <a:r>
              <a:rPr lang="tr-TR" sz="1900" dirty="0">
                <a:solidFill>
                  <a:srgbClr val="1E2B3C"/>
                </a:solidFill>
                <a:latin typeface="Georgia" pitchFamily="34" charset="0"/>
                <a:ea typeface="Georgia" pitchFamily="34" charset="-122"/>
                <a:cs typeface="Georgia" pitchFamily="34" charset="-120"/>
              </a:rPr>
              <a:t>2023 seçiminde sandığa gitti</a:t>
            </a:r>
            <a:endParaRPr lang="tr-TR" sz="7000" dirty="0"/>
          </a:p>
        </p:txBody>
      </p:sp>
      <p:sp>
        <p:nvSpPr>
          <p:cNvPr id="5" name="Text 2"/>
          <p:cNvSpPr txBox="1"/>
          <p:nvPr/>
        </p:nvSpPr>
        <p:spPr>
          <a:xfrm>
            <a:off x="6299200" y="3683000"/>
            <a:ext cx="5080000" cy="1905000"/>
          </a:xfrm>
          <a:prstGeom prst="rect">
            <a:avLst/>
          </a:prstGeom>
          <a:noFill/>
          <a:ln/>
        </p:spPr>
        <p:txBody>
          <a:bodyPr wrap="square" lIns="0" tIns="0" rIns="0" bIns="0" rtlCol="0" anchor="t"/>
          <a:lstStyle/>
          <a:p>
            <a:pPr algn="l" indent="0" marL="0">
              <a:spcAft>
                <a:spcPts val="400"/>
              </a:spcAft>
              <a:buNone/>
            </a:pPr>
            <a:r>
              <a:rPr lang="tr-TR" sz="7000" dirty="0">
                <a:solidFill>
                  <a:srgbClr val="B4532F"/>
                </a:solidFill>
                <a:latin typeface="Georgia" pitchFamily="34" charset="0"/>
                <a:ea typeface="Georgia" pitchFamily="34" charset="-122"/>
                <a:cs typeface="Georgia" pitchFamily="34" charset="-120"/>
              </a:rPr>
              <a:t>%9,1</a:t>
            </a:r>
            <a:endParaRPr lang="tr-TR" sz="7000" dirty="0"/>
          </a:p>
          <a:p>
            <a:pPr algn="l" indent="0" marL="0">
              <a:spcAft>
                <a:spcPts val="1000"/>
              </a:spcAft>
              <a:buNone/>
            </a:pPr>
            <a:r>
              <a:rPr lang="tr-TR" sz="1900" dirty="0">
                <a:solidFill>
                  <a:srgbClr val="1E2B3C"/>
                </a:solidFill>
                <a:latin typeface="Georgia" pitchFamily="34" charset="0"/>
                <a:ea typeface="Georgia" pitchFamily="34" charset="-122"/>
                <a:cs typeface="Georgia" pitchFamily="34" charset="-120"/>
              </a:rPr>
              <a:t>yerel kararlara katılmayı kolay buluyor</a:t>
            </a:r>
            <a:endParaRPr lang="tr-TR" sz="7000" dirty="0"/>
          </a:p>
        </p:txBody>
      </p:sp>
      <p:sp>
        <p:nvSpPr>
          <p:cNvPr id="6" name="Text 3"/>
          <p:cNvSpPr txBox="1"/>
          <p:nvPr/>
        </p:nvSpPr>
        <p:spPr>
          <a:xfrm>
            <a:off x="812800" y="6159500"/>
            <a:ext cx="10566400" cy="254000"/>
          </a:xfrm>
          <a:prstGeom prst="rect">
            <a:avLst/>
          </a:prstGeom>
          <a:noFill/>
          <a:ln/>
        </p:spPr>
        <p:txBody>
          <a:bodyPr wrap="square" lIns="0" tIns="0" rIns="0" bIns="0" rtlCol="0" anchor="t"/>
          <a:lstStyle/>
          <a:p>
            <a:pPr algn="l" indent="0" marL="0">
              <a:spcAft>
                <a:spcPts val="1000"/>
              </a:spcAft>
              <a:buNone/>
            </a:pPr>
            <a:r>
              <a:rPr lang="tr-TR" sz="1200" dirty="0">
                <a:solidFill>
                  <a:srgbClr val="5A6472"/>
                </a:solidFill>
                <a:latin typeface="Georgia" pitchFamily="34" charset="0"/>
                <a:ea typeface="Georgia" pitchFamily="34" charset="-122"/>
                <a:cs typeface="Georgia" pitchFamily="34" charset="-120"/>
              </a:rPr>
              <a:t>Kaynak: YSK, 14 Mayıs 2023 Çanakkale kesin sonuçları; Çanakkale Mahalle Yaşam Kalitesi (2024)</a:t>
            </a:r>
            <a:endParaRPr lang="tr-TR" sz="1200" dirty="0"/>
          </a:p>
        </p:txBody>
      </p:sp>
    </p:spTree>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E2B3C"/>
        </a:solidFill>
      </p:bgPr>
    </p:bg>
    <p:spTree>
      <p:nvGrpSpPr>
        <p:cNvPr id="1" name=""/>
        <p:cNvGrpSpPr/>
        <p:nvPr/>
      </p:nvGrpSpPr>
      <p:grpSpPr>
        <a:xfrm>
          <a:off x="0" y="0"/>
          <a:ext cx="0" cy="0"/>
          <a:chOff x="0" y="0"/>
          <a:chExt cx="0" cy="0"/>
        </a:xfrm>
      </p:grpSpPr>
      <p:sp>
        <p:nvSpPr>
          <p:cNvPr id="2" name="Text 0"/>
          <p:cNvSpPr txBox="1"/>
          <p:nvPr/>
        </p:nvSpPr>
        <p:spPr>
          <a:xfrm>
            <a:off x="812800" y="508000"/>
            <a:ext cx="10566400" cy="1079500"/>
          </a:xfrm>
          <a:prstGeom prst="rect">
            <a:avLst/>
          </a:prstGeom>
          <a:noFill/>
          <a:ln/>
        </p:spPr>
        <p:txBody>
          <a:bodyPr wrap="square" lIns="0" tIns="0" rIns="0" bIns="0" rtlCol="0" anchor="t"/>
          <a:lstStyle/>
          <a:p>
            <a:pPr algn="l" indent="0" marL="0">
              <a:spcAft>
                <a:spcPts val="1000"/>
              </a:spcAft>
              <a:buNone/>
            </a:pPr>
            <a:r>
              <a:rPr lang="tr-TR" sz="1500" spc="300" kern="0" dirty="0">
                <a:solidFill>
                  <a:srgbClr val="E8A584"/>
                </a:solidFill>
                <a:latin typeface="Georgia" pitchFamily="34" charset="0"/>
                <a:ea typeface="Georgia" pitchFamily="34" charset="-122"/>
                <a:cs typeface="Georgia" pitchFamily="34" charset="-120"/>
              </a:rPr>
              <a:t>GÜVENİN GÖRÜNMEYEN AĞI</a:t>
            </a:r>
            <a:endParaRPr lang="tr-TR" sz="1500" dirty="0"/>
          </a:p>
          <a:p>
            <a:pPr algn="l" indent="0" marL="0">
              <a:spcAft>
                <a:spcPts val="1000"/>
              </a:spcAft>
              <a:buNone/>
            </a:pPr>
            <a:r>
              <a:rPr lang="tr-TR" sz="3600" dirty="0">
                <a:solidFill>
                  <a:srgbClr val="F3EDE2"/>
                </a:solidFill>
                <a:latin typeface="Georgia" pitchFamily="34" charset="0"/>
                <a:ea typeface="Georgia" pitchFamily="34" charset="-122"/>
                <a:cs typeface="Georgia" pitchFamily="34" charset="-120"/>
              </a:rPr>
              <a:t>Üç tür bağ, üç ayrı iş</a:t>
            </a:r>
            <a:endParaRPr lang="tr-TR" sz="1500" dirty="0"/>
          </a:p>
        </p:txBody>
      </p:sp>
      <p:pic>
        <p:nvPicPr>
          <p:cNvPr id="3" name="VID">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812800" y="1841500"/>
            <a:ext cx="4826000" cy="3073400"/>
          </a:xfrm>
          <a:prstGeom prst="rect">
            <a:avLst/>
          </a:prstGeom>
        </p:spPr>
      </p:pic>
      <p:sp>
        <p:nvSpPr>
          <p:cNvPr id="4" name="ROW0_a"/>
          <p:cNvSpPr/>
          <p:nvPr/>
        </p:nvSpPr>
        <p:spPr>
          <a:xfrm>
            <a:off x="6096000" y="1765300"/>
            <a:ext cx="254000" cy="254000"/>
          </a:xfrm>
          <a:prstGeom prst="ellipse">
            <a:avLst/>
          </a:prstGeom>
          <a:solidFill>
            <a:srgbClr val="C0532F"/>
          </a:solidFill>
          <a:ln w="12700">
            <a:solidFill>
              <a:srgbClr val="C0532F"/>
            </a:solidFill>
            <a:prstDash val="solid"/>
          </a:ln>
        </p:spPr>
      </p:sp>
      <p:sp>
        <p:nvSpPr>
          <p:cNvPr id="5" name="ROW0_b"/>
          <p:cNvSpPr txBox="1"/>
          <p:nvPr/>
        </p:nvSpPr>
        <p:spPr>
          <a:xfrm>
            <a:off x="6540500" y="1701800"/>
            <a:ext cx="4838700" cy="1092200"/>
          </a:xfrm>
          <a:prstGeom prst="rect">
            <a:avLst/>
          </a:prstGeom>
          <a:noFill/>
          <a:ln/>
        </p:spPr>
        <p:txBody>
          <a:bodyPr wrap="square" lIns="0" tIns="0" rIns="0" bIns="0" rtlCol="0" anchor="t"/>
          <a:lstStyle/>
          <a:p>
            <a:pPr algn="l" indent="0" marL="0">
              <a:spcAft>
                <a:spcPts val="200"/>
              </a:spcAft>
              <a:buNone/>
            </a:pPr>
            <a:r>
              <a:rPr lang="tr-TR" sz="2200" dirty="0">
                <a:solidFill>
                  <a:srgbClr val="F3EDE2"/>
                </a:solidFill>
                <a:latin typeface="Georgia" pitchFamily="34" charset="0"/>
                <a:ea typeface="Georgia" pitchFamily="34" charset="-122"/>
                <a:cs typeface="Georgia" pitchFamily="34" charset="-120"/>
              </a:rPr>
              <a:t>Yakın bağlar</a:t>
            </a:r>
            <a:endParaRPr lang="tr-TR" sz="2200" dirty="0"/>
          </a:p>
          <a:p>
            <a:pPr algn="l" indent="0" marL="0">
              <a:spcAft>
                <a:spcPts val="1000"/>
              </a:spcAft>
              <a:buNone/>
            </a:pPr>
            <a:r>
              <a:rPr lang="tr-TR" sz="1400" dirty="0">
                <a:solidFill>
                  <a:srgbClr val="D9D2C4"/>
                </a:solidFill>
                <a:latin typeface="Georgia" pitchFamily="34" charset="0"/>
                <a:ea typeface="Georgia" pitchFamily="34" charset="-122"/>
                <a:cs typeface="Georgia" pitchFamily="34" charset="-120"/>
              </a:rPr>
              <a:t>Aile, komşu, yakın dost. Gündelik desteği taşır. Hastaya çorba götürmek, çocuğa göz kulak olmak.</a:t>
            </a:r>
            <a:endParaRPr lang="tr-TR" sz="2200" dirty="0"/>
          </a:p>
        </p:txBody>
      </p:sp>
      <p:sp>
        <p:nvSpPr>
          <p:cNvPr id="6" name="ROW1_a"/>
          <p:cNvSpPr/>
          <p:nvPr/>
        </p:nvSpPr>
        <p:spPr>
          <a:xfrm>
            <a:off x="6096000" y="2921000"/>
            <a:ext cx="254000" cy="254000"/>
          </a:xfrm>
          <a:prstGeom prst="ellipse">
            <a:avLst/>
          </a:prstGeom>
          <a:solidFill>
            <a:srgbClr val="E3A33B"/>
          </a:solidFill>
          <a:ln w="12700">
            <a:solidFill>
              <a:srgbClr val="E3A33B"/>
            </a:solidFill>
            <a:prstDash val="solid"/>
          </a:ln>
        </p:spPr>
      </p:sp>
      <p:sp>
        <p:nvSpPr>
          <p:cNvPr id="7" name="ROW1_b"/>
          <p:cNvSpPr txBox="1"/>
          <p:nvPr/>
        </p:nvSpPr>
        <p:spPr>
          <a:xfrm>
            <a:off x="6540500" y="2857500"/>
            <a:ext cx="4838700" cy="1092200"/>
          </a:xfrm>
          <a:prstGeom prst="rect">
            <a:avLst/>
          </a:prstGeom>
          <a:noFill/>
          <a:ln/>
        </p:spPr>
        <p:txBody>
          <a:bodyPr wrap="square" lIns="0" tIns="0" rIns="0" bIns="0" rtlCol="0" anchor="t"/>
          <a:lstStyle/>
          <a:p>
            <a:pPr algn="l" indent="0" marL="0">
              <a:spcAft>
                <a:spcPts val="200"/>
              </a:spcAft>
              <a:buNone/>
            </a:pPr>
            <a:r>
              <a:rPr lang="tr-TR" sz="2200" dirty="0">
                <a:solidFill>
                  <a:srgbClr val="F3EDE2"/>
                </a:solidFill>
                <a:latin typeface="Georgia" pitchFamily="34" charset="0"/>
                <a:ea typeface="Georgia" pitchFamily="34" charset="-122"/>
                <a:cs typeface="Georgia" pitchFamily="34" charset="-120"/>
              </a:rPr>
              <a:t>Köprü bağlar</a:t>
            </a:r>
            <a:endParaRPr lang="tr-TR" sz="2200" dirty="0"/>
          </a:p>
          <a:p>
            <a:pPr algn="l" indent="0" marL="0">
              <a:spcAft>
                <a:spcPts val="1000"/>
              </a:spcAft>
              <a:buNone/>
            </a:pPr>
            <a:r>
              <a:rPr lang="tr-TR" sz="1400" dirty="0">
                <a:solidFill>
                  <a:srgbClr val="D9D2C4"/>
                </a:solidFill>
                <a:latin typeface="Georgia" pitchFamily="34" charset="0"/>
                <a:ea typeface="Georgia" pitchFamily="34" charset="-122"/>
                <a:cs typeface="Georgia" pitchFamily="34" charset="-120"/>
              </a:rPr>
              <a:t>Farklı çevrelerden tanıdıklar. Yeni kapılar aralar. Bir işten, bir fırsattan haberdar olmak.</a:t>
            </a:r>
            <a:endParaRPr lang="tr-TR" sz="2200" dirty="0"/>
          </a:p>
        </p:txBody>
      </p:sp>
      <p:sp>
        <p:nvSpPr>
          <p:cNvPr id="8" name="ROW2_a"/>
          <p:cNvSpPr/>
          <p:nvPr/>
        </p:nvSpPr>
        <p:spPr>
          <a:xfrm>
            <a:off x="6096000" y="4076700"/>
            <a:ext cx="254000" cy="254000"/>
          </a:xfrm>
          <a:prstGeom prst="ellipse">
            <a:avLst/>
          </a:prstGeom>
          <a:solidFill>
            <a:srgbClr val="E8A584"/>
          </a:solidFill>
          <a:ln w="12700">
            <a:solidFill>
              <a:srgbClr val="E8A584"/>
            </a:solidFill>
            <a:prstDash val="solid"/>
          </a:ln>
        </p:spPr>
      </p:sp>
      <p:sp>
        <p:nvSpPr>
          <p:cNvPr id="9" name="ROW2_b"/>
          <p:cNvSpPr txBox="1"/>
          <p:nvPr/>
        </p:nvSpPr>
        <p:spPr>
          <a:xfrm>
            <a:off x="6540500" y="4013200"/>
            <a:ext cx="4838700" cy="1092200"/>
          </a:xfrm>
          <a:prstGeom prst="rect">
            <a:avLst/>
          </a:prstGeom>
          <a:noFill/>
          <a:ln/>
        </p:spPr>
        <p:txBody>
          <a:bodyPr wrap="square" lIns="0" tIns="0" rIns="0" bIns="0" rtlCol="0" anchor="t"/>
          <a:lstStyle/>
          <a:p>
            <a:pPr algn="l" indent="0" marL="0">
              <a:spcAft>
                <a:spcPts val="200"/>
              </a:spcAft>
              <a:buNone/>
            </a:pPr>
            <a:r>
              <a:rPr lang="tr-TR" sz="2200" dirty="0">
                <a:solidFill>
                  <a:srgbClr val="F3EDE2"/>
                </a:solidFill>
                <a:latin typeface="Georgia" pitchFamily="34" charset="0"/>
                <a:ea typeface="Georgia" pitchFamily="34" charset="-122"/>
                <a:cs typeface="Georgia" pitchFamily="34" charset="-120"/>
              </a:rPr>
              <a:t>Kurumsal bağlar</a:t>
            </a:r>
            <a:endParaRPr lang="tr-TR" sz="2200" dirty="0"/>
          </a:p>
          <a:p>
            <a:pPr algn="l" indent="0" marL="0">
              <a:spcAft>
                <a:spcPts val="1000"/>
              </a:spcAft>
              <a:buNone/>
            </a:pPr>
            <a:r>
              <a:rPr lang="tr-TR" sz="1400" dirty="0">
                <a:solidFill>
                  <a:srgbClr val="D9D2C4"/>
                </a:solidFill>
                <a:latin typeface="Georgia" pitchFamily="34" charset="0"/>
                <a:ea typeface="Georgia" pitchFamily="34" charset="-122"/>
                <a:cs typeface="Georgia" pitchFamily="34" charset="-120"/>
              </a:rPr>
              <a:t>Muhtar, sağlık ocağı, belediye. Hakkını arayabilmeyi, hizmete ulaşabilmeyi, karara sesini katabilmeyi sağlar.</a:t>
            </a:r>
            <a:endParaRPr lang="tr-TR" sz="2200" dirty="0"/>
          </a:p>
        </p:txBody>
      </p:sp>
      <p:sp>
        <p:nvSpPr>
          <p:cNvPr id="10" name="Text 7"/>
          <p:cNvSpPr txBox="1"/>
          <p:nvPr/>
        </p:nvSpPr>
        <p:spPr>
          <a:xfrm>
            <a:off x="812800" y="5270500"/>
            <a:ext cx="10566400" cy="698500"/>
          </a:xfrm>
          <a:prstGeom prst="rect">
            <a:avLst/>
          </a:prstGeom>
          <a:noFill/>
          <a:ln/>
        </p:spPr>
        <p:txBody>
          <a:bodyPr wrap="square" lIns="0" tIns="0" rIns="0" bIns="0" rtlCol="0" anchor="t"/>
          <a:lstStyle/>
          <a:p>
            <a:pPr algn="l" indent="0" marL="0">
              <a:spcAft>
                <a:spcPts val="600"/>
              </a:spcAft>
              <a:buNone/>
            </a:pPr>
            <a:r>
              <a:rPr lang="tr-TR" sz="1700" i="1" dirty="0">
                <a:solidFill>
                  <a:srgbClr val="E8A584"/>
                </a:solidFill>
                <a:latin typeface="Georgia" pitchFamily="34" charset="0"/>
                <a:ea typeface="Georgia" pitchFamily="34" charset="-122"/>
                <a:cs typeface="Georgia" pitchFamily="34" charset="-120"/>
              </a:rPr>
              <a:t>"Bir kapıyı çalabilmek için o kapının ardındakine itimat etmek gerekir."</a:t>
            </a:r>
            <a:endParaRPr lang="tr-TR" sz="1700" dirty="0"/>
          </a:p>
          <a:p>
            <a:pPr algn="l" indent="0" marL="0">
              <a:spcAft>
                <a:spcPts val="1000"/>
              </a:spcAft>
              <a:buNone/>
            </a:pPr>
            <a:r>
              <a:rPr lang="tr-TR" sz="1500" dirty="0">
                <a:solidFill>
                  <a:srgbClr val="D9D2C4"/>
                </a:solidFill>
                <a:latin typeface="Georgia" pitchFamily="34" charset="0"/>
                <a:ea typeface="Georgia" pitchFamily="34" charset="-122"/>
                <a:cs typeface="Georgia" pitchFamily="34" charset="-120"/>
              </a:rPr>
              <a:t>Anahtar bırakılabilecek bir komşu da şehrin altyapısıdır.</a:t>
            </a:r>
            <a:endParaRPr lang="tr-TR" sz="1700" dirty="0"/>
          </a:p>
        </p:txBody>
      </p:sp>
      <p:sp>
        <p:nvSpPr>
          <p:cNvPr id="11" name="Text 8"/>
          <p:cNvSpPr txBox="1"/>
          <p:nvPr/>
        </p:nvSpPr>
        <p:spPr>
          <a:xfrm>
            <a:off x="812800" y="6159500"/>
            <a:ext cx="10566400" cy="254000"/>
          </a:xfrm>
          <a:prstGeom prst="rect">
            <a:avLst/>
          </a:prstGeom>
          <a:noFill/>
          <a:ln/>
        </p:spPr>
        <p:txBody>
          <a:bodyPr wrap="square" lIns="0" tIns="0" rIns="0" bIns="0" rtlCol="0" anchor="t"/>
          <a:lstStyle/>
          <a:p>
            <a:pPr algn="l" indent="0" marL="0">
              <a:spcAft>
                <a:spcPts val="1000"/>
              </a:spcAft>
              <a:buNone/>
            </a:pPr>
            <a:r>
              <a:rPr lang="tr-TR" sz="1200" dirty="0">
                <a:solidFill>
                  <a:srgbClr val="D9D2C4"/>
                </a:solidFill>
                <a:latin typeface="Georgia" pitchFamily="34" charset="0"/>
                <a:ea typeface="Georgia" pitchFamily="34" charset="-122"/>
                <a:cs typeface="Georgia" pitchFamily="34" charset="-120"/>
              </a:rPr>
              <a:t>Ayrım: Szreter ve Woolcock (2004). Şehir Büyürken, 9. bölüm.</a:t>
            </a:r>
            <a:endParaRPr lang="tr-TR" sz="12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23" fill="hold">
                      <p:stCondLst>
                        <p:cond delay="indefinite"/>
                        <p:cond evt="onBegin" delay="0">
                          <p:tn val="2"/>
                        </p:cond>
                      </p:stCondLst>
                      <p:childTnLst>
                        <p:par>
                          <p:cTn id="24" fill="hold">
                            <p:stCondLst>
                              <p:cond delay="0"/>
                            </p:stCondLst>
                            <p:childTnLst>
                              <p:par>
                                <p:cTn id="3" presetID="1" presetClass="mediacall" presetSubtype="0" fill="hold" nodeType="afterEffect">
                                  <p:stCondLst>
                                    <p:cond delay="0"/>
                                  </p:stCondLst>
                                  <p:childTnLst>
                                    <p:cmd type="call" cmd="playFrom(0.0)">
                                      <p:cBhvr>
                                        <p:cTn id="4" dur="17000" fill="hold"/>
                                        <p:tgtEl>
                                          <p:spTgt spid="3"/>
                                        </p:tgtEl>
                                      </p:cBhvr>
                                    </p:cmd>
                                  </p:childTnLst>
                                </p:cTn>
                              </p:par>
                              <p:par>
                                <p:cTn id="5" presetID="10" presetClass="entr" presetSubtype="0" fill="hold" grpId="0" nodeType="withEffect">
                                  <p:stCondLst>
                                    <p:cond delay="30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00"/>
                                        <p:tgtEl>
                                          <p:spTgt spid="4"/>
                                        </p:tgtEl>
                                      </p:cBhvr>
                                    </p:animEffect>
                                  </p:childTnLst>
                                </p:cTn>
                              </p:par>
                              <p:par>
                                <p:cTn id="8" presetID="10" presetClass="entr" presetSubtype="0" fill="hold" grpId="0" nodeType="withEffect">
                                  <p:stCondLst>
                                    <p:cond delay="30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700"/>
                                        <p:tgtEl>
                                          <p:spTgt spid="5"/>
                                        </p:tgtEl>
                                      </p:cBhvr>
                                    </p:animEffect>
                                  </p:childTnLst>
                                </p:cTn>
                              </p:par>
                              <p:par>
                                <p:cTn id="11" presetID="10" presetClass="entr" presetSubtype="0" fill="hold" grpId="0" nodeType="withEffect">
                                  <p:stCondLst>
                                    <p:cond delay="70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00"/>
                                        <p:tgtEl>
                                          <p:spTgt spid="6"/>
                                        </p:tgtEl>
                                      </p:cBhvr>
                                    </p:animEffect>
                                  </p:childTnLst>
                                </p:cTn>
                              </p:par>
                              <p:par>
                                <p:cTn id="14" presetID="10" presetClass="entr" presetSubtype="0" fill="hold" grpId="0" nodeType="withEffect">
                                  <p:stCondLst>
                                    <p:cond delay="70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700"/>
                                        <p:tgtEl>
                                          <p:spTgt spid="7"/>
                                        </p:tgtEl>
                                      </p:cBhvr>
                                    </p:animEffect>
                                  </p:childTnLst>
                                </p:cTn>
                              </p:par>
                              <p:par>
                                <p:cTn id="17" presetID="10" presetClass="entr" presetSubtype="0" fill="hold" grpId="0" nodeType="withEffect">
                                  <p:stCondLst>
                                    <p:cond delay="110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700"/>
                                        <p:tgtEl>
                                          <p:spTgt spid="8"/>
                                        </p:tgtEl>
                                      </p:cBhvr>
                                    </p:animEffect>
                                  </p:childTnLst>
                                </p:cTn>
                              </p:par>
                              <p:par>
                                <p:cTn id="20" presetID="10" presetClass="entr" presetSubtype="0" fill="hold" grpId="0" nodeType="withEffect">
                                  <p:stCondLst>
                                    <p:cond delay="1100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7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fill="hold">
                  <p:stCondLst>
                    <p:cond delay="indefinite"/>
                  </p:stCondLst>
                </p:cTn>
                <p:tgtEl>
                  <p:spTgt spid="3"/>
                </p:tgtEl>
              </p:cMediaNode>
            </p:video>
          </p:childTnLst>
        </p:cTn>
      </p:par>
    </p:tnLst>
    <p:bldLst>
      <p:bldP spid="4" grpId="0" animBg="1"/>
      <p:bldP spid="5" grpId="0" animBg="1"/>
      <p:bldP spid="6" grpId="0" animBg="1"/>
      <p:bldP spid="7"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3EDE2"/>
        </a:solidFill>
      </p:bgPr>
    </p:bg>
    <p:spTree>
      <p:nvGrpSpPr>
        <p:cNvPr id="1" name=""/>
        <p:cNvGrpSpPr/>
        <p:nvPr/>
      </p:nvGrpSpPr>
      <p:grpSpPr>
        <a:xfrm>
          <a:off x="0" y="0"/>
          <a:ext cx="0" cy="0"/>
          <a:chOff x="0" y="0"/>
          <a:chExt cx="0" cy="0"/>
        </a:xfrm>
      </p:grpSpPr>
      <p:sp>
        <p:nvSpPr>
          <p:cNvPr id="2" name="Shape 0"/>
          <p:cNvSpPr/>
          <p:nvPr/>
        </p:nvSpPr>
        <p:spPr>
          <a:xfrm>
            <a:off x="6553200" y="1422400"/>
            <a:ext cx="4826000" cy="3810000"/>
          </a:xfrm>
          <a:prstGeom prst="roundRect">
            <a:avLst>
              <a:gd name="adj" fmla="val 3600"/>
            </a:avLst>
          </a:prstGeom>
          <a:solidFill>
            <a:srgbClr val="FBF8F2"/>
          </a:solidFill>
          <a:ln w="12700">
            <a:solidFill>
              <a:srgbClr val="FBF8F2"/>
            </a:solidFill>
            <a:prstDash val="solid"/>
          </a:ln>
        </p:spPr>
      </p:sp>
      <p:pic>
        <p:nvPicPr>
          <p:cNvPr id="3" name="Image 0" descr="/home/claude/seminer/media/gocneden.png">    </p:cNvPr>
          <p:cNvPicPr>
            <a:picLocks noChangeAspect="1"/>
          </p:cNvPicPr>
          <p:nvPr/>
        </p:nvPicPr>
        <p:blipFill>
          <a:blip r:embed="rId1"/>
          <a:srcRect l="0" r="0" t="0" b="0"/>
          <a:stretch/>
        </p:blipFill>
        <p:spPr>
          <a:xfrm>
            <a:off x="6553200" y="1422400"/>
            <a:ext cx="4826000" cy="3810000"/>
          </a:xfrm>
          <a:prstGeom prst="rect">
            <a:avLst/>
          </a:prstGeom>
        </p:spPr>
      </p:pic>
      <p:sp>
        <p:nvSpPr>
          <p:cNvPr id="4" name="Text 1"/>
          <p:cNvSpPr txBox="1"/>
          <p:nvPr/>
        </p:nvSpPr>
        <p:spPr>
          <a:xfrm>
            <a:off x="812800" y="1270000"/>
            <a:ext cx="5270500" cy="317500"/>
          </a:xfrm>
          <a:prstGeom prst="rect">
            <a:avLst/>
          </a:prstGeom>
          <a:noFill/>
          <a:ln/>
        </p:spPr>
        <p:txBody>
          <a:bodyPr wrap="square" lIns="0" tIns="0" rIns="0" bIns="0" rtlCol="0" anchor="t"/>
          <a:lstStyle/>
          <a:p>
            <a:pPr algn="l" indent="0" marL="0">
              <a:spcAft>
                <a:spcPts val="1000"/>
              </a:spcAft>
              <a:buNone/>
            </a:pPr>
            <a:r>
              <a:rPr lang="tr-TR" sz="1500" spc="300" kern="0" dirty="0">
                <a:solidFill>
                  <a:srgbClr val="B4532F"/>
                </a:solidFill>
                <a:latin typeface="Georgia" pitchFamily="34" charset="0"/>
                <a:ea typeface="Georgia" pitchFamily="34" charset="-122"/>
                <a:cs typeface="Georgia" pitchFamily="34" charset="-120"/>
              </a:rPr>
              <a:t>GELMEK, YERLEŞMEK, KALABİLMEK · 2025</a:t>
            </a:r>
            <a:endParaRPr lang="tr-TR" sz="1500" dirty="0"/>
          </a:p>
        </p:txBody>
      </p:sp>
      <p:sp>
        <p:nvSpPr>
          <p:cNvPr id="5" name="Text 2"/>
          <p:cNvSpPr txBox="1"/>
          <p:nvPr/>
        </p:nvSpPr>
        <p:spPr>
          <a:xfrm>
            <a:off x="812800" y="1841500"/>
            <a:ext cx="3175000" cy="1651000"/>
          </a:xfrm>
          <a:prstGeom prst="rect">
            <a:avLst/>
          </a:prstGeom>
          <a:noFill/>
          <a:ln/>
        </p:spPr>
        <p:txBody>
          <a:bodyPr wrap="square" lIns="0" tIns="0" rIns="0" bIns="0" rtlCol="0" anchor="t"/>
          <a:lstStyle/>
          <a:p>
            <a:pPr algn="l" indent="0" marL="0">
              <a:spcAft>
                <a:spcPts val="400"/>
              </a:spcAft>
              <a:buNone/>
            </a:pPr>
            <a:r>
              <a:rPr lang="tr-TR" sz="5500" dirty="0">
                <a:solidFill>
                  <a:srgbClr val="1E2B3C"/>
                </a:solidFill>
                <a:latin typeface="Georgia" pitchFamily="34" charset="0"/>
                <a:ea typeface="Georgia" pitchFamily="34" charset="-122"/>
                <a:cs typeface="Georgia" pitchFamily="34" charset="-120"/>
              </a:rPr>
              <a:t>+2.041</a:t>
            </a:r>
            <a:endParaRPr lang="tr-TR" sz="5500" dirty="0"/>
          </a:p>
          <a:p>
            <a:pPr algn="l" indent="0" marL="0">
              <a:spcAft>
                <a:spcPts val="1000"/>
              </a:spcAft>
              <a:buNone/>
            </a:pPr>
            <a:r>
              <a:rPr lang="tr-TR" sz="1600" dirty="0">
                <a:solidFill>
                  <a:srgbClr val="1E2B3C"/>
                </a:solidFill>
                <a:latin typeface="Georgia" pitchFamily="34" charset="0"/>
                <a:ea typeface="Georgia" pitchFamily="34" charset="-122"/>
                <a:cs typeface="Georgia" pitchFamily="34" charset="-120"/>
              </a:rPr>
              <a:t>eğitim için gelen</a:t>
            </a:r>
            <a:endParaRPr lang="tr-TR" sz="5500" dirty="0"/>
          </a:p>
        </p:txBody>
      </p:sp>
      <p:sp>
        <p:nvSpPr>
          <p:cNvPr id="6" name="Text 3"/>
          <p:cNvSpPr txBox="1"/>
          <p:nvPr/>
        </p:nvSpPr>
        <p:spPr>
          <a:xfrm>
            <a:off x="4191000" y="1841500"/>
            <a:ext cx="2095500" cy="1651000"/>
          </a:xfrm>
          <a:prstGeom prst="rect">
            <a:avLst/>
          </a:prstGeom>
          <a:noFill/>
          <a:ln/>
        </p:spPr>
        <p:txBody>
          <a:bodyPr wrap="square" lIns="0" tIns="0" rIns="0" bIns="0" rtlCol="0" anchor="t"/>
          <a:lstStyle/>
          <a:p>
            <a:pPr algn="l" indent="0" marL="0">
              <a:spcAft>
                <a:spcPts val="400"/>
              </a:spcAft>
              <a:buNone/>
            </a:pPr>
            <a:r>
              <a:rPr lang="tr-TR" sz="5500" dirty="0">
                <a:solidFill>
                  <a:srgbClr val="B4532F"/>
                </a:solidFill>
                <a:latin typeface="Georgia" pitchFamily="34" charset="0"/>
                <a:ea typeface="Georgia" pitchFamily="34" charset="-122"/>
                <a:cs typeface="Georgia" pitchFamily="34" charset="-120"/>
              </a:rPr>
              <a:t>−260</a:t>
            </a:r>
            <a:endParaRPr lang="tr-TR" sz="5500" dirty="0"/>
          </a:p>
          <a:p>
            <a:pPr algn="l" indent="0" marL="0">
              <a:spcAft>
                <a:spcPts val="1000"/>
              </a:spcAft>
              <a:buNone/>
            </a:pPr>
            <a:r>
              <a:rPr lang="tr-TR" sz="1600" dirty="0">
                <a:solidFill>
                  <a:srgbClr val="1E2B3C"/>
                </a:solidFill>
                <a:latin typeface="Georgia" pitchFamily="34" charset="0"/>
                <a:ea typeface="Georgia" pitchFamily="34" charset="-122"/>
                <a:cs typeface="Georgia" pitchFamily="34" charset="-120"/>
              </a:rPr>
              <a:t>iş için giden</a:t>
            </a:r>
            <a:endParaRPr lang="tr-TR" sz="5500" dirty="0"/>
          </a:p>
        </p:txBody>
      </p:sp>
      <p:sp>
        <p:nvSpPr>
          <p:cNvPr id="7" name="Text 4"/>
          <p:cNvSpPr txBox="1"/>
          <p:nvPr/>
        </p:nvSpPr>
        <p:spPr>
          <a:xfrm>
            <a:off x="812800" y="3937000"/>
            <a:ext cx="5270500" cy="508000"/>
          </a:xfrm>
          <a:prstGeom prst="rect">
            <a:avLst/>
          </a:prstGeom>
          <a:noFill/>
          <a:ln/>
        </p:spPr>
        <p:txBody>
          <a:bodyPr wrap="square" lIns="0" tIns="0" rIns="0" bIns="0" rtlCol="0" anchor="t"/>
          <a:lstStyle/>
          <a:p>
            <a:pPr algn="l" indent="0" marL="0">
              <a:spcAft>
                <a:spcPts val="1000"/>
              </a:spcAft>
              <a:buNone/>
            </a:pPr>
            <a:r>
              <a:rPr lang="tr-TR" sz="1700" i="1" dirty="0">
                <a:solidFill>
                  <a:srgbClr val="3D4A5C"/>
                </a:solidFill>
                <a:latin typeface="Georgia" pitchFamily="34" charset="0"/>
                <a:ea typeface="Georgia" pitchFamily="34" charset="-122"/>
                <a:cs typeface="Georgia" pitchFamily="34" charset="-120"/>
              </a:rPr>
              <a:t>"Kalmak isteyen kalabiliyor mu?"</a:t>
            </a:r>
            <a:endParaRPr lang="tr-TR" sz="1700" dirty="0"/>
          </a:p>
        </p:txBody>
      </p:sp>
      <p:sp>
        <p:nvSpPr>
          <p:cNvPr id="8" name="Text 5"/>
          <p:cNvSpPr txBox="1"/>
          <p:nvPr/>
        </p:nvSpPr>
        <p:spPr>
          <a:xfrm>
            <a:off x="812800" y="6159500"/>
            <a:ext cx="10566400" cy="254000"/>
          </a:xfrm>
          <a:prstGeom prst="rect">
            <a:avLst/>
          </a:prstGeom>
          <a:noFill/>
          <a:ln/>
        </p:spPr>
        <p:txBody>
          <a:bodyPr wrap="square" lIns="0" tIns="0" rIns="0" bIns="0" rtlCol="0" anchor="t"/>
          <a:lstStyle/>
          <a:p>
            <a:pPr algn="l" indent="0" marL="0">
              <a:spcAft>
                <a:spcPts val="1000"/>
              </a:spcAft>
              <a:buNone/>
            </a:pPr>
            <a:r>
              <a:rPr lang="tr-TR" sz="1200" dirty="0">
                <a:solidFill>
                  <a:srgbClr val="5A6472"/>
                </a:solidFill>
                <a:latin typeface="Georgia" pitchFamily="34" charset="0"/>
                <a:ea typeface="Georgia" pitchFamily="34" charset="-122"/>
                <a:cs typeface="Georgia" pitchFamily="34" charset="-120"/>
              </a:rPr>
              <a:t>Kaynak: TÜİK, İç Göç İstatistikleri, 2025. Net değerler.</a:t>
            </a:r>
            <a:endParaRPr lang="tr-TR" sz="1200" dirty="0"/>
          </a:p>
        </p:txBody>
      </p:sp>
    </p:spTree>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E2B3C"/>
        </a:solidFill>
      </p:bgPr>
    </p:bg>
    <p:spTree>
      <p:nvGrpSpPr>
        <p:cNvPr id="1" name=""/>
        <p:cNvGrpSpPr/>
        <p:nvPr/>
      </p:nvGrpSpPr>
      <p:grpSpPr>
        <a:xfrm>
          <a:off x="0" y="0"/>
          <a:ext cx="0" cy="0"/>
          <a:chOff x="0" y="0"/>
          <a:chExt cx="0" cy="0"/>
        </a:xfrm>
      </p:grpSpPr>
      <p:pic>
        <p:nvPicPr>
          <p:cNvPr id="2" name="Image 0" descr="/home/claude/seminer/media/v_ferry.jpg">    </p:cNvPr>
          <p:cNvPicPr>
            <a:picLocks noChangeAspect="1"/>
          </p:cNvPicPr>
          <p:nvPr/>
        </p:nvPicPr>
        <p:blipFill>
          <a:blip r:embed="rId1"/>
          <a:srcRect l="0" r="0" t="0" b="0"/>
          <a:stretch/>
        </p:blipFill>
        <p:spPr>
          <a:xfrm>
            <a:off x="0" y="0"/>
            <a:ext cx="12192000" cy="6858000"/>
          </a:xfrm>
          <a:prstGeom prst="rect">
            <a:avLst/>
          </a:prstGeom>
        </p:spPr>
      </p:pic>
      <p:pic>
        <p:nvPicPr>
          <p:cNvPr id="3" name="Image 1" descr="/home/claude/seminer/media/gra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812800" y="952500"/>
            <a:ext cx="10160000" cy="5080000"/>
          </a:xfrm>
          <a:prstGeom prst="rect">
            <a:avLst/>
          </a:prstGeom>
          <a:noFill/>
          <a:ln/>
        </p:spPr>
        <p:txBody>
          <a:bodyPr wrap="square" lIns="0" tIns="0" rIns="0" bIns="0" rtlCol="0" anchor="b"/>
          <a:lstStyle/>
          <a:p>
            <a:pPr algn="l" indent="0" marL="0">
              <a:spcAft>
                <a:spcPts val="1800"/>
              </a:spcAft>
              <a:buNone/>
            </a:pPr>
            <a:r>
              <a:rPr lang="tr-TR" sz="1600" spc="400" kern="0" dirty="0">
                <a:solidFill>
                  <a:srgbClr val="E8A584"/>
                </a:solidFill>
                <a:latin typeface="Georgia" pitchFamily="34" charset="0"/>
                <a:ea typeface="Georgia" pitchFamily="34" charset="-122"/>
                <a:cs typeface="Georgia" pitchFamily="34" charset="-120"/>
              </a:rPr>
              <a:t>AYNI ROTA, BAŞKA BİR ŞEHİR</a:t>
            </a:r>
            <a:endParaRPr lang="tr-TR" sz="1600" dirty="0"/>
          </a:p>
          <a:p>
            <a:pPr algn="l" indent="0" marL="0">
              <a:spcAft>
                <a:spcPts val="2200"/>
              </a:spcAft>
              <a:buNone/>
            </a:pPr>
            <a:r>
              <a:rPr lang="tr-TR" sz="2200" i="1" dirty="0">
                <a:solidFill>
                  <a:srgbClr val="F3EDE2"/>
                </a:solidFill>
                <a:latin typeface="Georgia" pitchFamily="34" charset="0"/>
                <a:ea typeface="Georgia" pitchFamily="34" charset="-122"/>
                <a:cs typeface="Georgia" pitchFamily="34" charset="-120"/>
              </a:rPr>
              <a:t>Yaz sabahları bisikletleri feribota yaslardık. Kilitbahir'den Havuzlar'a, oradan yarımadanın yollarına. Kimse saate bakmazdı.</a:t>
            </a:r>
            <a:endParaRPr lang="tr-TR" sz="1600" dirty="0"/>
          </a:p>
          <a:p>
            <a:pPr algn="l" indent="0" marL="0">
              <a:spcAft>
                <a:spcPts val="1000"/>
              </a:spcAft>
              <a:buNone/>
            </a:pPr>
            <a:r>
              <a:rPr lang="tr-TR" sz="1800" dirty="0">
                <a:solidFill>
                  <a:srgbClr val="E8A584"/>
                </a:solidFill>
                <a:latin typeface="Georgia" pitchFamily="34" charset="0"/>
                <a:ea typeface="Georgia" pitchFamily="34" charset="-122"/>
                <a:cs typeface="Georgia" pitchFamily="34" charset="-120"/>
              </a:rPr>
              <a:t>"Şehir ortak olabilir. Hayat ise hep tek tek yaşanır."</a:t>
            </a:r>
            <a:endParaRPr lang="tr-TR" sz="1600" dirty="0"/>
          </a:p>
        </p:txBody>
      </p:sp>
    </p:spTree>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3EDE2"/>
        </a:solidFill>
      </p:bgPr>
    </p:bg>
    <p:spTree>
      <p:nvGrpSpPr>
        <p:cNvPr id="1" name=""/>
        <p:cNvGrpSpPr/>
        <p:nvPr/>
      </p:nvGrpSpPr>
      <p:grpSpPr>
        <a:xfrm>
          <a:off x="0" y="0"/>
          <a:ext cx="0" cy="0"/>
          <a:chOff x="0" y="0"/>
          <a:chExt cx="0" cy="0"/>
        </a:xfrm>
      </p:grpSpPr>
      <p:sp>
        <p:nvSpPr>
          <p:cNvPr id="2" name="Shape 0"/>
          <p:cNvSpPr/>
          <p:nvPr/>
        </p:nvSpPr>
        <p:spPr>
          <a:xfrm>
            <a:off x="812800" y="1358900"/>
            <a:ext cx="5207000" cy="3937000"/>
          </a:xfrm>
          <a:prstGeom prst="roundRect">
            <a:avLst>
              <a:gd name="adj" fmla="val 3484"/>
            </a:avLst>
          </a:prstGeom>
          <a:solidFill>
            <a:srgbClr val="FBF8F2"/>
          </a:solidFill>
          <a:ln w="12700">
            <a:solidFill>
              <a:srgbClr val="FBF8F2"/>
            </a:solidFill>
            <a:prstDash val="solid"/>
          </a:ln>
        </p:spPr>
      </p:sp>
      <p:pic>
        <p:nvPicPr>
          <p:cNvPr id="3" name="VID">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812800" y="1517650"/>
            <a:ext cx="5207000" cy="3619500"/>
          </a:xfrm>
          <a:prstGeom prst="rect">
            <a:avLst/>
          </a:prstGeom>
        </p:spPr>
      </p:pic>
      <p:sp>
        <p:nvSpPr>
          <p:cNvPr id="4" name="Text 1"/>
          <p:cNvSpPr txBox="1"/>
          <p:nvPr/>
        </p:nvSpPr>
        <p:spPr>
          <a:xfrm>
            <a:off x="6527800" y="812800"/>
            <a:ext cx="4851400" cy="5029200"/>
          </a:xfrm>
          <a:prstGeom prst="rect">
            <a:avLst/>
          </a:prstGeom>
          <a:noFill/>
          <a:ln/>
        </p:spPr>
        <p:txBody>
          <a:bodyPr wrap="square" lIns="0" tIns="0" rIns="0" bIns="0" rtlCol="0" anchor="ctr"/>
          <a:lstStyle/>
          <a:p>
            <a:pPr algn="l" indent="0" marL="0">
              <a:spcAft>
                <a:spcPts val="1400"/>
              </a:spcAft>
              <a:buNone/>
            </a:pPr>
            <a:r>
              <a:rPr lang="tr-TR" sz="1500" spc="300" kern="0" dirty="0">
                <a:solidFill>
                  <a:srgbClr val="B4532F"/>
                </a:solidFill>
                <a:latin typeface="Georgia" pitchFamily="34" charset="0"/>
                <a:ea typeface="Georgia" pitchFamily="34" charset="-122"/>
                <a:cs typeface="Georgia" pitchFamily="34" charset="-120"/>
              </a:rPr>
              <a:t>HAYAT NASIL DARALIR?</a:t>
            </a:r>
            <a:endParaRPr lang="tr-TR" sz="1500" dirty="0"/>
          </a:p>
          <a:p>
            <a:pPr algn="l" indent="0" marL="0">
              <a:spcAft>
                <a:spcPts val="1600"/>
              </a:spcAft>
              <a:buNone/>
            </a:pPr>
            <a:r>
              <a:rPr lang="tr-TR" sz="2100" dirty="0">
                <a:solidFill>
                  <a:srgbClr val="1E2B3C"/>
                </a:solidFill>
                <a:latin typeface="Georgia" pitchFamily="34" charset="0"/>
                <a:ea typeface="Georgia" pitchFamily="34" charset="-122"/>
                <a:cs typeface="Georgia" pitchFamily="34" charset="-120"/>
              </a:rPr>
              <a:t>"Daralan hayat, daha az şeye sahip olmaktan çok daha az gerçek ihtimale sahip olmaktır."</a:t>
            </a:r>
            <a:endParaRPr lang="tr-TR" sz="1500" dirty="0"/>
          </a:p>
          <a:p>
            <a:pPr algn="l" indent="0" marL="0">
              <a:spcAft>
                <a:spcPts val="1000"/>
              </a:spcAft>
              <a:buNone/>
            </a:pPr>
            <a:r>
              <a:rPr lang="tr-TR" sz="1700" dirty="0">
                <a:solidFill>
                  <a:srgbClr val="3D4A5C"/>
                </a:solidFill>
                <a:latin typeface="Georgia" pitchFamily="34" charset="0"/>
                <a:ea typeface="Georgia" pitchFamily="34" charset="-122"/>
                <a:cs typeface="Georgia" pitchFamily="34" charset="-120"/>
              </a:rPr>
              <a:t>Tek bir sorun hayatı küçültmez. Kısıtlar üst üste bindiğinde yollar sessizce azalır.</a:t>
            </a:r>
            <a:endParaRPr lang="tr-TR" sz="15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5" fill="hold">
                      <p:stCondLst>
                        <p:cond delay="indefinite"/>
                        <p:cond evt="onBegin" delay="0">
                          <p:tn val="2"/>
                        </p:cond>
                      </p:stCondLst>
                      <p:childTnLst>
                        <p:par>
                          <p:cTn id="6" fill="hold">
                            <p:stCondLst>
                              <p:cond delay="0"/>
                            </p:stCondLst>
                            <p:childTnLst>
                              <p:par>
                                <p:cTn id="3" presetID="1" presetClass="mediacall" presetSubtype="0" fill="hold" nodeType="afterEffect">
                                  <p:stCondLst>
                                    <p:cond delay="0"/>
                                  </p:stCondLst>
                                  <p:childTnLst>
                                    <p:cmd type="call" cmd="playFrom(0.0)">
                                      <p:cBhvr>
                                        <p:cTn id="4" dur="18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p:stCondLst>
                    <p:cond delay="indefinite"/>
                  </p:stCondLst>
                </p:cTn>
                <p:tgtEl>
                  <p:spTgt spid="3"/>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E2B3C"/>
        </a:solidFill>
      </p:bgPr>
    </p:bg>
    <p:spTree>
      <p:nvGrpSpPr>
        <p:cNvPr id="1" name=""/>
        <p:cNvGrpSpPr/>
        <p:nvPr/>
      </p:nvGrpSpPr>
      <p:grpSpPr>
        <a:xfrm>
          <a:off x="0" y="0"/>
          <a:ext cx="0" cy="0"/>
          <a:chOff x="0" y="0"/>
          <a:chExt cx="0" cy="0"/>
        </a:xfrm>
      </p:grpSpPr>
      <p:pic>
        <p:nvPicPr>
          <p:cNvPr id="2" name="Image 0" descr="/home/claude/seminer/media/v_road.jpg">    </p:cNvPr>
          <p:cNvPicPr>
            <a:picLocks noChangeAspect="1"/>
          </p:cNvPicPr>
          <p:nvPr/>
        </p:nvPicPr>
        <p:blipFill>
          <a:blip r:embed="rId1"/>
          <a:srcRect l="0" r="0" t="0" b="0"/>
          <a:stretch/>
        </p:blipFill>
        <p:spPr>
          <a:xfrm>
            <a:off x="0" y="0"/>
            <a:ext cx="12192000" cy="6858000"/>
          </a:xfrm>
          <a:prstGeom prst="rect">
            <a:avLst/>
          </a:prstGeom>
        </p:spPr>
      </p:pic>
      <p:pic>
        <p:nvPicPr>
          <p:cNvPr id="3" name="Image 1" descr="/home/claude/seminer/media/gra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812800" y="952500"/>
            <a:ext cx="10160000" cy="5080000"/>
          </a:xfrm>
          <a:prstGeom prst="rect">
            <a:avLst/>
          </a:prstGeom>
          <a:noFill/>
          <a:ln/>
        </p:spPr>
        <p:txBody>
          <a:bodyPr wrap="square" lIns="0" tIns="0" rIns="0" bIns="0" rtlCol="0" anchor="b"/>
          <a:lstStyle/>
          <a:p>
            <a:pPr algn="l" indent="0" marL="0">
              <a:spcAft>
                <a:spcPts val="2200"/>
              </a:spcAft>
              <a:buNone/>
            </a:pPr>
            <a:r>
              <a:rPr lang="tr-TR" sz="5000" i="1" dirty="0">
                <a:solidFill>
                  <a:srgbClr val="F3EDE2"/>
                </a:solidFill>
                <a:latin typeface="Georgia" pitchFamily="34" charset="0"/>
                <a:ea typeface="Georgia" pitchFamily="34" charset="-122"/>
                <a:cs typeface="Georgia" pitchFamily="34" charset="-120"/>
              </a:rPr>
              <a:t>"Daha azını seçmek ile daha azına mahkûm olmak aynı şey değildir."</a:t>
            </a:r>
            <a:endParaRPr lang="tr-TR" sz="5000" dirty="0"/>
          </a:p>
          <a:p>
            <a:pPr algn="l" indent="0" marL="0">
              <a:spcAft>
                <a:spcPts val="1000"/>
              </a:spcAft>
              <a:buNone/>
            </a:pPr>
            <a:r>
              <a:rPr lang="tr-TR" sz="1800" dirty="0">
                <a:solidFill>
                  <a:srgbClr val="E8A584"/>
                </a:solidFill>
                <a:latin typeface="Georgia" pitchFamily="34" charset="0"/>
                <a:ea typeface="Georgia" pitchFamily="34" charset="-122"/>
                <a:cs typeface="Georgia" pitchFamily="34" charset="-120"/>
              </a:rPr>
              <a:t>— Şehir Büyürken, 11. bölüm</a:t>
            </a:r>
            <a:endParaRPr lang="tr-TR" sz="5000" dirty="0"/>
          </a:p>
        </p:txBody>
      </p:sp>
    </p:spTree>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E2B3C"/>
        </a:solidFill>
      </p:bgPr>
    </p:bg>
    <p:spTree>
      <p:nvGrpSpPr>
        <p:cNvPr id="1" name=""/>
        <p:cNvGrpSpPr/>
        <p:nvPr/>
      </p:nvGrpSpPr>
      <p:grpSpPr>
        <a:xfrm>
          <a:off x="0" y="0"/>
          <a:ext cx="0" cy="0"/>
          <a:chOff x="0" y="0"/>
          <a:chExt cx="0" cy="0"/>
        </a:xfrm>
      </p:grpSpPr>
      <p:pic>
        <p:nvPicPr>
          <p:cNvPr id="2" name="Image 0" descr="/home/claude/seminer/media/v_kordon.jpg">    </p:cNvPr>
          <p:cNvPicPr>
            <a:picLocks noChangeAspect="1"/>
          </p:cNvPicPr>
          <p:nvPr/>
        </p:nvPicPr>
        <p:blipFill>
          <a:blip r:embed="rId1"/>
          <a:srcRect l="0" r="0" t="0" b="0"/>
          <a:stretch/>
        </p:blipFill>
        <p:spPr>
          <a:xfrm>
            <a:off x="0" y="0"/>
            <a:ext cx="12192000" cy="6858000"/>
          </a:xfrm>
          <a:prstGeom prst="rect">
            <a:avLst/>
          </a:prstGeom>
        </p:spPr>
      </p:pic>
      <p:pic>
        <p:nvPicPr>
          <p:cNvPr id="3" name="Image 1" descr="/home/claude/seminer/media/gra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812800" y="952500"/>
            <a:ext cx="10160000" cy="5080000"/>
          </a:xfrm>
          <a:prstGeom prst="rect">
            <a:avLst/>
          </a:prstGeom>
          <a:noFill/>
          <a:ln/>
        </p:spPr>
        <p:txBody>
          <a:bodyPr wrap="square" lIns="0" tIns="0" rIns="0" bIns="0" rtlCol="0" anchor="b"/>
          <a:lstStyle/>
          <a:p>
            <a:pPr algn="l" indent="0" marL="0">
              <a:spcAft>
                <a:spcPts val="2200"/>
              </a:spcAft>
              <a:buNone/>
            </a:pPr>
            <a:r>
              <a:rPr lang="tr-TR" sz="4400" i="1" dirty="0">
                <a:solidFill>
                  <a:srgbClr val="F3EDE2"/>
                </a:solidFill>
                <a:latin typeface="Georgia" pitchFamily="34" charset="0"/>
                <a:ea typeface="Georgia" pitchFamily="34" charset="-122"/>
                <a:cs typeface="Georgia" pitchFamily="34" charset="-120"/>
              </a:rPr>
              <a:t>"Dayanıklı hayat, sorun çıkmayan hayat değildir. Sorun çıktığında başka bir yolun hâlâ mümkün olduğu hayattır."</a:t>
            </a:r>
            <a:endParaRPr lang="tr-TR" sz="4400" dirty="0"/>
          </a:p>
          <a:p>
            <a:pPr algn="l" indent="0" marL="0">
              <a:spcAft>
                <a:spcPts val="1000"/>
              </a:spcAft>
              <a:buNone/>
            </a:pPr>
            <a:r>
              <a:rPr lang="tr-TR" sz="1800" dirty="0">
                <a:solidFill>
                  <a:srgbClr val="E8A584"/>
                </a:solidFill>
                <a:latin typeface="Georgia" pitchFamily="34" charset="0"/>
                <a:ea typeface="Georgia" pitchFamily="34" charset="-122"/>
                <a:cs typeface="Georgia" pitchFamily="34" charset="-120"/>
              </a:rPr>
              <a:t>— Şehir Büyürken, 12. bölüm</a:t>
            </a:r>
            <a:endParaRPr lang="tr-TR" sz="4400" dirty="0"/>
          </a:p>
        </p:txBody>
      </p:sp>
    </p:spTree>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E2B3C"/>
        </a:solidFill>
      </p:bgPr>
    </p:bg>
    <p:spTree>
      <p:nvGrpSpPr>
        <p:cNvPr id="1" name=""/>
        <p:cNvGrpSpPr/>
        <p:nvPr/>
      </p:nvGrpSpPr>
      <p:grpSpPr>
        <a:xfrm>
          <a:off x="0" y="0"/>
          <a:ext cx="0" cy="0"/>
          <a:chOff x="0" y="0"/>
          <a:chExt cx="0" cy="0"/>
        </a:xfrm>
      </p:grpSpPr>
      <p:pic>
        <p:nvPicPr>
          <p:cNvPr id="2" name="Image 0" descr="/home/claude/seminer/media/v_cranes.jpg">    </p:cNvPr>
          <p:cNvPicPr>
            <a:picLocks noChangeAspect="1"/>
          </p:cNvPicPr>
          <p:nvPr/>
        </p:nvPicPr>
        <p:blipFill>
          <a:blip r:embed="rId1"/>
          <a:srcRect l="0" r="0" t="0" b="0"/>
          <a:stretch/>
        </p:blipFill>
        <p:spPr>
          <a:xfrm>
            <a:off x="0" y="0"/>
            <a:ext cx="12192000" cy="6858000"/>
          </a:xfrm>
          <a:prstGeom prst="rect">
            <a:avLst/>
          </a:prstGeom>
        </p:spPr>
      </p:pic>
      <p:pic>
        <p:nvPicPr>
          <p:cNvPr id="3" name="Image 1" descr="/home/claude/seminer/media/gra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812800" y="952500"/>
            <a:ext cx="10160000" cy="5080000"/>
          </a:xfrm>
          <a:prstGeom prst="rect">
            <a:avLst/>
          </a:prstGeom>
          <a:noFill/>
          <a:ln/>
        </p:spPr>
        <p:txBody>
          <a:bodyPr wrap="square" lIns="0" tIns="0" rIns="0" bIns="0" rtlCol="0" anchor="b"/>
          <a:lstStyle/>
          <a:p>
            <a:pPr algn="l" indent="0" marL="0">
              <a:spcAft>
                <a:spcPts val="2200"/>
              </a:spcAft>
              <a:buNone/>
            </a:pPr>
            <a:r>
              <a:rPr lang="tr-TR" sz="6000" dirty="0">
                <a:solidFill>
                  <a:srgbClr val="F3EDE2"/>
                </a:solidFill>
                <a:latin typeface="Georgia" pitchFamily="34" charset="0"/>
                <a:ea typeface="Georgia" pitchFamily="34" charset="-122"/>
                <a:cs typeface="Georgia" pitchFamily="34" charset="-120"/>
              </a:rPr>
              <a:t>Büyümek önemlidir. Ama büyümek yetmez.</a:t>
            </a:r>
            <a:endParaRPr lang="tr-TR" sz="6000" dirty="0"/>
          </a:p>
          <a:p>
            <a:pPr algn="l" indent="0" marL="0">
              <a:spcAft>
                <a:spcPts val="1000"/>
              </a:spcAft>
              <a:buNone/>
            </a:pPr>
            <a:r>
              <a:rPr lang="tr-TR" sz="1800" dirty="0">
                <a:solidFill>
                  <a:srgbClr val="E8A584"/>
                </a:solidFill>
                <a:latin typeface="Georgia" pitchFamily="34" charset="0"/>
                <a:ea typeface="Georgia" pitchFamily="34" charset="-122"/>
                <a:cs typeface="Georgia" pitchFamily="34" charset="-120"/>
              </a:rPr>
              <a:t>"Kaynak, ancak bir hayata dönüştüğü ölçüde gerçek bir zenginliktir."</a:t>
            </a:r>
            <a:endParaRPr lang="tr-TR" sz="6000" dirty="0"/>
          </a:p>
        </p:txBody>
      </p:sp>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E2B3C"/>
        </a:solidFill>
      </p:bgPr>
    </p:bg>
    <p:spTree>
      <p:nvGrpSpPr>
        <p:cNvPr id="1" name=""/>
        <p:cNvGrpSpPr/>
        <p:nvPr/>
      </p:nvGrpSpPr>
      <p:grpSpPr>
        <a:xfrm>
          <a:off x="0" y="0"/>
          <a:ext cx="0" cy="0"/>
          <a:chOff x="0" y="0"/>
          <a:chExt cx="0" cy="0"/>
        </a:xfrm>
      </p:grpSpPr>
      <p:sp>
        <p:nvSpPr>
          <p:cNvPr id="2" name="Text 0"/>
          <p:cNvSpPr txBox="1"/>
          <p:nvPr/>
        </p:nvSpPr>
        <p:spPr>
          <a:xfrm>
            <a:off x="812800" y="444500"/>
            <a:ext cx="10566400" cy="317500"/>
          </a:xfrm>
          <a:prstGeom prst="rect">
            <a:avLst/>
          </a:prstGeom>
          <a:noFill/>
          <a:ln/>
        </p:spPr>
        <p:txBody>
          <a:bodyPr wrap="square" lIns="0" tIns="0" rIns="0" bIns="0" rtlCol="0" anchor="t"/>
          <a:lstStyle/>
          <a:p>
            <a:pPr algn="l" indent="0" marL="0">
              <a:spcAft>
                <a:spcPts val="1000"/>
              </a:spcAft>
              <a:buNone/>
            </a:pPr>
            <a:r>
              <a:rPr lang="tr-TR" sz="1600" spc="400" kern="0" dirty="0">
                <a:solidFill>
                  <a:srgbClr val="E8A584"/>
                </a:solidFill>
                <a:latin typeface="Georgia" pitchFamily="34" charset="0"/>
                <a:ea typeface="Georgia" pitchFamily="34" charset="-122"/>
                <a:cs typeface="Georgia" pitchFamily="34" charset="-120"/>
              </a:rPr>
              <a:t>KİTABIN VARDIĞI YER · 78 SANİYE</a:t>
            </a:r>
            <a:endParaRPr lang="tr-TR" sz="1600" dirty="0"/>
          </a:p>
        </p:txBody>
      </p:sp>
      <p:pic>
        <p:nvPicPr>
          <p:cNvPr id="3" name="VID">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2095500" y="889000"/>
            <a:ext cx="8001000" cy="4502150"/>
          </a:xfrm>
          <a:prstGeom prst="rect">
            <a:avLst/>
          </a:prstGeom>
        </p:spPr>
      </p:pic>
      <p:sp>
        <p:nvSpPr>
          <p:cNvPr id="4" name="Text 1"/>
          <p:cNvSpPr txBox="1"/>
          <p:nvPr/>
        </p:nvSpPr>
        <p:spPr>
          <a:xfrm>
            <a:off x="812800" y="5588000"/>
            <a:ext cx="10566400" cy="381000"/>
          </a:xfrm>
          <a:prstGeom prst="rect">
            <a:avLst/>
          </a:prstGeom>
          <a:noFill/>
          <a:ln/>
        </p:spPr>
        <p:txBody>
          <a:bodyPr wrap="square" lIns="0" tIns="0" rIns="0" bIns="0" rtlCol="0" anchor="t"/>
          <a:lstStyle/>
          <a:p>
            <a:pPr algn="ctr" indent="0" marL="0">
              <a:spcAft>
                <a:spcPts val="1000"/>
              </a:spcAft>
              <a:buNone/>
            </a:pPr>
            <a:r>
              <a:rPr lang="tr-TR" sz="1500" i="1" dirty="0">
                <a:solidFill>
                  <a:srgbClr val="D9D2C4"/>
                </a:solidFill>
                <a:latin typeface="Georgia" pitchFamily="34" charset="0"/>
                <a:ea typeface="Georgia" pitchFamily="34" charset="-122"/>
                <a:cs typeface="Georgia" pitchFamily="34" charset="-120"/>
              </a:rPr>
              <a:t>Sonuç bölümünden ve Son Söz'den · videonun üzerine tıklayıp oynatın</a:t>
            </a:r>
            <a:endParaRPr lang="tr-TR" sz="15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5" fill="hold">
                      <p:stCondLst>
                        <p:cond delay="indefinite"/>
                        <p:cond evt="onBegin" delay="0">
                          <p:tn val="2"/>
                        </p:cond>
                      </p:stCondLst>
                      <p:childTnLst>
                        <p:par>
                          <p:cTn id="6" fill="hold">
                            <p:stCondLst>
                              <p:cond delay="0"/>
                            </p:stCondLst>
                            <p:childTnLst>
                              <p:par>
                                <p:cTn id="3" presetID="1" presetClass="mediacall" presetSubtype="0" fill="hold" nodeType="afterEffect">
                                  <p:stCondLst>
                                    <p:cond delay="0"/>
                                  </p:stCondLst>
                                  <p:childTnLst>
                                    <p:cmd type="call" cmd="playFrom(0.0)">
                                      <p:cBhvr>
                                        <p:cTn id="4" dur="78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p:stCondLst>
                    <p:cond delay="indefinite"/>
                  </p:stCondLst>
                </p:cTn>
                <p:tgtEl>
                  <p:spTgt spid="3"/>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B4532F"/>
        </a:solidFill>
      </p:bgPr>
    </p:bg>
    <p:spTree>
      <p:nvGrpSpPr>
        <p:cNvPr id="1" name=""/>
        <p:cNvGrpSpPr/>
        <p:nvPr/>
      </p:nvGrpSpPr>
      <p:grpSpPr>
        <a:xfrm>
          <a:off x="0" y="0"/>
          <a:ext cx="0" cy="0"/>
          <a:chOff x="0" y="0"/>
          <a:chExt cx="0" cy="0"/>
        </a:xfrm>
      </p:grpSpPr>
      <p:pic>
        <p:nvPicPr>
          <p:cNvPr id="2" name="Image 0" descr="/home/claude/seminer/media/v_kordon.jpg">    </p:cNvPr>
          <p:cNvPicPr>
            <a:picLocks noChangeAspect="1"/>
          </p:cNvPicPr>
          <p:nvPr/>
        </p:nvPicPr>
        <p:blipFill>
          <a:blip r:embed="rId1"/>
          <a:srcRect l="0" r="0" t="0" b="0"/>
          <a:stretch/>
        </p:blipFill>
        <p:spPr>
          <a:xfrm>
            <a:off x="6553200" y="1460500"/>
            <a:ext cx="4826000" cy="3937000"/>
          </a:xfrm>
          <a:prstGeom prst="rect">
            <a:avLst/>
          </a:prstGeom>
        </p:spPr>
      </p:pic>
      <p:sp>
        <p:nvSpPr>
          <p:cNvPr id="3" name="Text 0"/>
          <p:cNvSpPr txBox="1"/>
          <p:nvPr/>
        </p:nvSpPr>
        <p:spPr>
          <a:xfrm>
            <a:off x="812800" y="812800"/>
            <a:ext cx="5461000" cy="5232400"/>
          </a:xfrm>
          <a:prstGeom prst="rect">
            <a:avLst/>
          </a:prstGeom>
          <a:noFill/>
          <a:ln/>
        </p:spPr>
        <p:txBody>
          <a:bodyPr wrap="square" lIns="0" tIns="0" rIns="0" bIns="0" rtlCol="0" anchor="ctr"/>
          <a:lstStyle/>
          <a:p>
            <a:pPr algn="l" indent="0" marL="0">
              <a:spcAft>
                <a:spcPts val="2000"/>
              </a:spcAft>
              <a:buNone/>
            </a:pPr>
            <a:r>
              <a:rPr lang="tr-TR" sz="1600" spc="400" kern="0" dirty="0">
                <a:solidFill>
                  <a:srgbClr val="FBF4EC"/>
                </a:solidFill>
                <a:latin typeface="Georgia" pitchFamily="34" charset="0"/>
                <a:ea typeface="Georgia" pitchFamily="34" charset="-122"/>
                <a:cs typeface="Georgia" pitchFamily="34" charset="-120"/>
              </a:rPr>
              <a:t>İKİNCİ BÖLÜM · 20 DAKİKA</a:t>
            </a:r>
            <a:endParaRPr lang="tr-TR" sz="1600" dirty="0"/>
          </a:p>
          <a:p>
            <a:pPr algn="l" indent="0" marL="0">
              <a:spcAft>
                <a:spcPts val="2400"/>
              </a:spcAft>
              <a:buNone/>
            </a:pPr>
            <a:r>
              <a:rPr lang="tr-TR" sz="6500" dirty="0">
                <a:solidFill>
                  <a:srgbClr val="FBF4EC"/>
                </a:solidFill>
                <a:latin typeface="Georgia" pitchFamily="34" charset="0"/>
                <a:ea typeface="Georgia" pitchFamily="34" charset="-122"/>
                <a:cs typeface="Georgia" pitchFamily="34" charset="-120"/>
              </a:rPr>
              <a:t>Şimdi söz sizde.</a:t>
            </a:r>
            <a:endParaRPr lang="tr-TR" sz="1600" dirty="0"/>
          </a:p>
          <a:p>
            <a:pPr algn="l" indent="0" marL="0">
              <a:spcAft>
                <a:spcPts val="1000"/>
              </a:spcAft>
              <a:buNone/>
            </a:pPr>
            <a:r>
              <a:rPr lang="tr-TR" sz="2000" dirty="0">
                <a:solidFill>
                  <a:srgbClr val="FBF4EC"/>
                </a:solidFill>
                <a:latin typeface="Georgia" pitchFamily="34" charset="0"/>
                <a:ea typeface="Georgia" pitchFamily="34" charset="-122"/>
                <a:cs typeface="Georgia" pitchFamily="34" charset="-120"/>
              </a:rPr>
              <a:t>Dört soru, birkaç hatıra ve bir dilek.</a:t>
            </a:r>
            <a:endParaRPr lang="tr-TR" sz="1600" dirty="0"/>
          </a:p>
        </p:txBody>
      </p:sp>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E2B3C"/>
        </a:solidFill>
      </p:bgPr>
    </p:bg>
    <p:spTree>
      <p:nvGrpSpPr>
        <p:cNvPr id="1" name=""/>
        <p:cNvGrpSpPr/>
        <p:nvPr/>
      </p:nvGrpSpPr>
      <p:grpSpPr>
        <a:xfrm>
          <a:off x="0" y="0"/>
          <a:ext cx="0" cy="0"/>
          <a:chOff x="0" y="0"/>
          <a:chExt cx="0" cy="0"/>
        </a:xfrm>
      </p:grpSpPr>
      <p:pic>
        <p:nvPicPr>
          <p:cNvPr id="2" name="Image 0" descr="/home/claude/seminer/media/v_skyline.jpg">    </p:cNvPr>
          <p:cNvPicPr>
            <a:picLocks noChangeAspect="1"/>
          </p:cNvPicPr>
          <p:nvPr/>
        </p:nvPicPr>
        <p:blipFill>
          <a:blip r:embed="rId1"/>
          <a:srcRect l="0" r="0" t="0" b="0"/>
          <a:stretch/>
        </p:blipFill>
        <p:spPr>
          <a:xfrm>
            <a:off x="0" y="0"/>
            <a:ext cx="12192000" cy="6858000"/>
          </a:xfrm>
          <a:prstGeom prst="rect">
            <a:avLst/>
          </a:prstGeom>
        </p:spPr>
      </p:pic>
      <p:pic>
        <p:nvPicPr>
          <p:cNvPr id="3" name="Image 1" descr="/home/claude/seminer/media/gra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812800" y="952500"/>
            <a:ext cx="10160000" cy="5080000"/>
          </a:xfrm>
          <a:prstGeom prst="rect">
            <a:avLst/>
          </a:prstGeom>
          <a:noFill/>
          <a:ln/>
        </p:spPr>
        <p:txBody>
          <a:bodyPr wrap="square" lIns="0" tIns="0" rIns="0" bIns="0" rtlCol="0" anchor="b"/>
          <a:lstStyle/>
          <a:p>
            <a:pPr algn="l" indent="0" marL="0">
              <a:spcAft>
                <a:spcPts val="1800"/>
              </a:spcAft>
              <a:buNone/>
            </a:pPr>
            <a:r>
              <a:rPr lang="tr-TR" sz="1600" spc="400" kern="0" dirty="0">
                <a:solidFill>
                  <a:srgbClr val="E8A584"/>
                </a:solidFill>
                <a:latin typeface="Georgia" pitchFamily="34" charset="0"/>
                <a:ea typeface="Georgia" pitchFamily="34" charset="-122"/>
                <a:cs typeface="Georgia" pitchFamily="34" charset="-120"/>
              </a:rPr>
              <a:t>SORU 1 · HATIRLAYALIM</a:t>
            </a:r>
            <a:endParaRPr lang="tr-TR" sz="1600" dirty="0"/>
          </a:p>
          <a:p>
            <a:pPr algn="l" indent="0" marL="0">
              <a:spcAft>
                <a:spcPts val="2200"/>
              </a:spcAft>
              <a:buNone/>
            </a:pPr>
            <a:r>
              <a:rPr lang="tr-TR" sz="6000" dirty="0">
                <a:solidFill>
                  <a:srgbClr val="F3EDE2"/>
                </a:solidFill>
                <a:latin typeface="Georgia" pitchFamily="34" charset="0"/>
                <a:ea typeface="Georgia" pitchFamily="34" charset="-122"/>
                <a:cs typeface="Georgia" pitchFamily="34" charset="-120"/>
              </a:rPr>
              <a:t>Siz çocukken şehir nerede biterdi?</a:t>
            </a:r>
            <a:endParaRPr lang="tr-TR" sz="1600" dirty="0"/>
          </a:p>
          <a:p>
            <a:pPr algn="l" indent="0" marL="0">
              <a:spcAft>
                <a:spcPts val="1000"/>
              </a:spcAft>
              <a:buNone/>
            </a:pPr>
            <a:r>
              <a:rPr lang="tr-TR" sz="1800" dirty="0">
                <a:solidFill>
                  <a:srgbClr val="E8A584"/>
                </a:solidFill>
                <a:latin typeface="Georgia" pitchFamily="34" charset="0"/>
                <a:ea typeface="Georgia" pitchFamily="34" charset="-122"/>
                <a:cs typeface="Georgia" pitchFamily="34" charset="-120"/>
              </a:rPr>
              <a:t>Bir tarla, bir dere, bir yol ayrımı, bir son durak…</a:t>
            </a:r>
            <a:endParaRPr lang="tr-TR" sz="1600" dirty="0"/>
          </a:p>
        </p:txBody>
      </p:sp>
    </p:spTree>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E2B3C"/>
        </a:solidFill>
      </p:bgPr>
    </p:bg>
    <p:spTree>
      <p:nvGrpSpPr>
        <p:cNvPr id="1" name=""/>
        <p:cNvGrpSpPr/>
        <p:nvPr/>
      </p:nvGrpSpPr>
      <p:grpSpPr>
        <a:xfrm>
          <a:off x="0" y="0"/>
          <a:ext cx="0" cy="0"/>
          <a:chOff x="0" y="0"/>
          <a:chExt cx="0" cy="0"/>
        </a:xfrm>
      </p:grpSpPr>
      <p:sp>
        <p:nvSpPr>
          <p:cNvPr id="2" name="Text 0"/>
          <p:cNvSpPr txBox="1"/>
          <p:nvPr/>
        </p:nvSpPr>
        <p:spPr>
          <a:xfrm>
            <a:off x="812800" y="698500"/>
            <a:ext cx="10566400" cy="1460500"/>
          </a:xfrm>
          <a:prstGeom prst="rect">
            <a:avLst/>
          </a:prstGeom>
          <a:noFill/>
          <a:ln/>
        </p:spPr>
        <p:txBody>
          <a:bodyPr wrap="square" lIns="0" tIns="0" rIns="0" bIns="0" rtlCol="0" anchor="t"/>
          <a:lstStyle/>
          <a:p>
            <a:pPr algn="l" indent="0" marL="0">
              <a:spcAft>
                <a:spcPts val="1600"/>
              </a:spcAft>
              <a:buNone/>
            </a:pPr>
            <a:r>
              <a:rPr lang="tr-TR" sz="1600" spc="400" kern="0" dirty="0">
                <a:solidFill>
                  <a:srgbClr val="E8A584"/>
                </a:solidFill>
                <a:latin typeface="Georgia" pitchFamily="34" charset="0"/>
                <a:ea typeface="Georgia" pitchFamily="34" charset="-122"/>
                <a:cs typeface="Georgia" pitchFamily="34" charset="-120"/>
              </a:rPr>
              <a:t>SORU 2 · YANINIZDAKİYLE KONUŞUN · 4 DAKİKA</a:t>
            </a:r>
            <a:endParaRPr lang="tr-TR" sz="1600" dirty="0"/>
          </a:p>
          <a:p>
            <a:pPr algn="l" indent="0" marL="0">
              <a:spcAft>
                <a:spcPts val="1000"/>
              </a:spcAft>
              <a:buNone/>
            </a:pPr>
            <a:r>
              <a:rPr lang="tr-TR" sz="4000" dirty="0">
                <a:solidFill>
                  <a:srgbClr val="F3EDE2"/>
                </a:solidFill>
                <a:latin typeface="Georgia" pitchFamily="34" charset="0"/>
                <a:ea typeface="Georgia" pitchFamily="34" charset="-122"/>
                <a:cs typeface="Georgia" pitchFamily="34" charset="-120"/>
              </a:rPr>
              <a:t>30 yıl önce düzenli gittiğiniz bir yer düşünün.</a:t>
            </a:r>
            <a:endParaRPr lang="tr-TR" sz="1600" dirty="0"/>
          </a:p>
        </p:txBody>
      </p:sp>
      <p:pic>
        <p:nvPicPr>
          <p:cNvPr id="3" name="Image 0" descr="/home/claude/seminer/media/p_ferry.jpg">    </p:cNvPr>
          <p:cNvPicPr>
            <a:picLocks noChangeAspect="1"/>
          </p:cNvPicPr>
          <p:nvPr/>
        </p:nvPicPr>
        <p:blipFill>
          <a:blip r:embed="rId1"/>
          <a:srcRect l="0" r="0" t="0" b="0"/>
          <a:stretch/>
        </p:blipFill>
        <p:spPr>
          <a:xfrm>
            <a:off x="812800" y="2349500"/>
            <a:ext cx="10566400" cy="1651000"/>
          </a:xfrm>
          <a:prstGeom prst="rect">
            <a:avLst/>
          </a:prstGeom>
        </p:spPr>
      </p:pic>
      <p:sp>
        <p:nvSpPr>
          <p:cNvPr id="4" name="Shape 1"/>
          <p:cNvSpPr/>
          <p:nvPr/>
        </p:nvSpPr>
        <p:spPr>
          <a:xfrm>
            <a:off x="812800" y="4286250"/>
            <a:ext cx="3302000" cy="0"/>
          </a:xfrm>
          <a:prstGeom prst="line">
            <a:avLst/>
          </a:prstGeom>
          <a:noFill/>
          <a:ln w="38100">
            <a:solidFill>
              <a:srgbClr val="E8A584"/>
            </a:solidFill>
            <a:prstDash val="solid"/>
          </a:ln>
        </p:spPr>
      </p:sp>
      <p:sp>
        <p:nvSpPr>
          <p:cNvPr id="5" name="Text 2"/>
          <p:cNvSpPr txBox="1"/>
          <p:nvPr/>
        </p:nvSpPr>
        <p:spPr>
          <a:xfrm>
            <a:off x="812800" y="4445000"/>
            <a:ext cx="3302000" cy="1270000"/>
          </a:xfrm>
          <a:prstGeom prst="rect">
            <a:avLst/>
          </a:prstGeom>
          <a:noFill/>
          <a:ln/>
        </p:spPr>
        <p:txBody>
          <a:bodyPr wrap="square" lIns="0" tIns="0" rIns="0" bIns="0" rtlCol="0" anchor="t"/>
          <a:lstStyle/>
          <a:p>
            <a:pPr algn="l" indent="0" marL="0">
              <a:spcAft>
                <a:spcPts val="800"/>
              </a:spcAft>
              <a:buNone/>
            </a:pPr>
            <a:r>
              <a:rPr lang="tr-TR" sz="2200" dirty="0">
                <a:solidFill>
                  <a:srgbClr val="F3EDE2"/>
                </a:solidFill>
                <a:latin typeface="Georgia" pitchFamily="34" charset="0"/>
                <a:ea typeface="Georgia" pitchFamily="34" charset="-122"/>
                <a:cs typeface="Georgia" pitchFamily="34" charset="-120"/>
              </a:rPr>
              <a:t>Nasıl?</a:t>
            </a:r>
            <a:endParaRPr lang="tr-TR" sz="2200" dirty="0"/>
          </a:p>
          <a:p>
            <a:pPr algn="l" indent="0" marL="0">
              <a:spcAft>
                <a:spcPts val="1000"/>
              </a:spcAft>
              <a:buNone/>
            </a:pPr>
            <a:r>
              <a:rPr lang="tr-TR" sz="1600" dirty="0">
                <a:solidFill>
                  <a:srgbClr val="D9D2C4"/>
                </a:solidFill>
                <a:latin typeface="Georgia" pitchFamily="34" charset="0"/>
                <a:ea typeface="Georgia" pitchFamily="34" charset="-122"/>
                <a:cs typeface="Georgia" pitchFamily="34" charset="-120"/>
              </a:rPr>
              <a:t>Yürüyerek, vapurla, dolmuşla?</a:t>
            </a:r>
            <a:endParaRPr lang="tr-TR" sz="2200" dirty="0"/>
          </a:p>
        </p:txBody>
      </p:sp>
      <p:sp>
        <p:nvSpPr>
          <p:cNvPr id="6" name="Shape 3"/>
          <p:cNvSpPr/>
          <p:nvPr/>
        </p:nvSpPr>
        <p:spPr>
          <a:xfrm>
            <a:off x="4419600" y="4286250"/>
            <a:ext cx="3302000" cy="0"/>
          </a:xfrm>
          <a:prstGeom prst="line">
            <a:avLst/>
          </a:prstGeom>
          <a:noFill/>
          <a:ln w="38100">
            <a:solidFill>
              <a:srgbClr val="E8A584"/>
            </a:solidFill>
            <a:prstDash val="solid"/>
          </a:ln>
        </p:spPr>
      </p:sp>
      <p:sp>
        <p:nvSpPr>
          <p:cNvPr id="7" name="Text 4"/>
          <p:cNvSpPr txBox="1"/>
          <p:nvPr/>
        </p:nvSpPr>
        <p:spPr>
          <a:xfrm>
            <a:off x="4419600" y="4445000"/>
            <a:ext cx="3302000" cy="1270000"/>
          </a:xfrm>
          <a:prstGeom prst="rect">
            <a:avLst/>
          </a:prstGeom>
          <a:noFill/>
          <a:ln/>
        </p:spPr>
        <p:txBody>
          <a:bodyPr wrap="square" lIns="0" tIns="0" rIns="0" bIns="0" rtlCol="0" anchor="t"/>
          <a:lstStyle/>
          <a:p>
            <a:pPr algn="l" indent="0" marL="0">
              <a:spcAft>
                <a:spcPts val="800"/>
              </a:spcAft>
              <a:buNone/>
            </a:pPr>
            <a:r>
              <a:rPr lang="tr-TR" sz="2200" dirty="0">
                <a:solidFill>
                  <a:srgbClr val="F3EDE2"/>
                </a:solidFill>
                <a:latin typeface="Georgia" pitchFamily="34" charset="0"/>
                <a:ea typeface="Georgia" pitchFamily="34" charset="-122"/>
                <a:cs typeface="Georgia" pitchFamily="34" charset="-120"/>
              </a:rPr>
              <a:t>Kaç dakika?</a:t>
            </a:r>
            <a:endParaRPr lang="tr-TR" sz="2200" dirty="0"/>
          </a:p>
          <a:p>
            <a:pPr algn="l" indent="0" marL="0">
              <a:spcAft>
                <a:spcPts val="1000"/>
              </a:spcAft>
              <a:buNone/>
            </a:pPr>
            <a:r>
              <a:rPr lang="tr-TR" sz="1600" dirty="0">
                <a:solidFill>
                  <a:srgbClr val="D9D2C4"/>
                </a:solidFill>
                <a:latin typeface="Georgia" pitchFamily="34" charset="0"/>
                <a:ea typeface="Georgia" pitchFamily="34" charset="-122"/>
                <a:cs typeface="Georgia" pitchFamily="34" charset="-120"/>
              </a:rPr>
              <a:t>O zaman ne kadar sürerdi?</a:t>
            </a:r>
            <a:endParaRPr lang="tr-TR" sz="2200" dirty="0"/>
          </a:p>
        </p:txBody>
      </p:sp>
      <p:sp>
        <p:nvSpPr>
          <p:cNvPr id="8" name="Shape 5"/>
          <p:cNvSpPr/>
          <p:nvPr/>
        </p:nvSpPr>
        <p:spPr>
          <a:xfrm>
            <a:off x="8026400" y="4286250"/>
            <a:ext cx="3302000" cy="0"/>
          </a:xfrm>
          <a:prstGeom prst="line">
            <a:avLst/>
          </a:prstGeom>
          <a:noFill/>
          <a:ln w="38100">
            <a:solidFill>
              <a:srgbClr val="E8A584"/>
            </a:solidFill>
            <a:prstDash val="solid"/>
          </a:ln>
        </p:spPr>
      </p:sp>
      <p:sp>
        <p:nvSpPr>
          <p:cNvPr id="9" name="Text 6"/>
          <p:cNvSpPr txBox="1"/>
          <p:nvPr/>
        </p:nvSpPr>
        <p:spPr>
          <a:xfrm>
            <a:off x="8026400" y="4445000"/>
            <a:ext cx="3302000" cy="1270000"/>
          </a:xfrm>
          <a:prstGeom prst="rect">
            <a:avLst/>
          </a:prstGeom>
          <a:noFill/>
          <a:ln/>
        </p:spPr>
        <p:txBody>
          <a:bodyPr wrap="square" lIns="0" tIns="0" rIns="0" bIns="0" rtlCol="0" anchor="t"/>
          <a:lstStyle/>
          <a:p>
            <a:pPr algn="l" indent="0" marL="0">
              <a:spcAft>
                <a:spcPts val="800"/>
              </a:spcAft>
              <a:buNone/>
            </a:pPr>
            <a:r>
              <a:rPr lang="tr-TR" sz="2200" dirty="0">
                <a:solidFill>
                  <a:srgbClr val="F3EDE2"/>
                </a:solidFill>
                <a:latin typeface="Georgia" pitchFamily="34" charset="0"/>
                <a:ea typeface="Georgia" pitchFamily="34" charset="-122"/>
                <a:cs typeface="Georgia" pitchFamily="34" charset="-120"/>
              </a:rPr>
              <a:t>Ya bugün?</a:t>
            </a:r>
            <a:endParaRPr lang="tr-TR" sz="2200" dirty="0"/>
          </a:p>
          <a:p>
            <a:pPr algn="l" indent="0" marL="0">
              <a:spcAft>
                <a:spcPts val="1000"/>
              </a:spcAft>
              <a:buNone/>
            </a:pPr>
            <a:r>
              <a:rPr lang="tr-TR" sz="1600" dirty="0">
                <a:solidFill>
                  <a:srgbClr val="D9D2C4"/>
                </a:solidFill>
                <a:latin typeface="Georgia" pitchFamily="34" charset="0"/>
                <a:ea typeface="Georgia" pitchFamily="34" charset="-122"/>
                <a:cs typeface="Georgia" pitchFamily="34" charset="-120"/>
              </a:rPr>
              <a:t>Ne kolaylaştı, ne zorlaştı?</a:t>
            </a:r>
            <a:endParaRPr lang="tr-TR" sz="2200" dirty="0"/>
          </a:p>
        </p:txBody>
      </p:sp>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E2B3C"/>
        </a:solidFill>
      </p:bgPr>
    </p:bg>
    <p:spTree>
      <p:nvGrpSpPr>
        <p:cNvPr id="1" name=""/>
        <p:cNvGrpSpPr/>
        <p:nvPr/>
      </p:nvGrpSpPr>
      <p:grpSpPr>
        <a:xfrm>
          <a:off x="0" y="0"/>
          <a:ext cx="0" cy="0"/>
          <a:chOff x="0" y="0"/>
          <a:chExt cx="0" cy="0"/>
        </a:xfrm>
      </p:grpSpPr>
      <p:pic>
        <p:nvPicPr>
          <p:cNvPr id="2" name="Image 0" descr="/home/claude/seminer/media/v_traffic.jpg">    </p:cNvPr>
          <p:cNvPicPr>
            <a:picLocks noChangeAspect="1"/>
          </p:cNvPicPr>
          <p:nvPr/>
        </p:nvPicPr>
        <p:blipFill>
          <a:blip r:embed="rId1"/>
          <a:srcRect l="0" r="0" t="0" b="0"/>
          <a:stretch/>
        </p:blipFill>
        <p:spPr>
          <a:xfrm>
            <a:off x="0" y="0"/>
            <a:ext cx="12192000" cy="6858000"/>
          </a:xfrm>
          <a:prstGeom prst="rect">
            <a:avLst/>
          </a:prstGeom>
        </p:spPr>
      </p:pic>
      <p:pic>
        <p:nvPicPr>
          <p:cNvPr id="3" name="Image 1" descr="/home/claude/seminer/media/gra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812800" y="952500"/>
            <a:ext cx="10160000" cy="5080000"/>
          </a:xfrm>
          <a:prstGeom prst="rect">
            <a:avLst/>
          </a:prstGeom>
          <a:noFill/>
          <a:ln/>
        </p:spPr>
        <p:txBody>
          <a:bodyPr wrap="square" lIns="0" tIns="0" rIns="0" bIns="0" rtlCol="0" anchor="b"/>
          <a:lstStyle/>
          <a:p>
            <a:pPr algn="l" indent="0" marL="0">
              <a:spcAft>
                <a:spcPts val="1800"/>
              </a:spcAft>
              <a:buNone/>
            </a:pPr>
            <a:r>
              <a:rPr lang="tr-TR" sz="1600" spc="400" kern="0" dirty="0">
                <a:solidFill>
                  <a:srgbClr val="E8A584"/>
                </a:solidFill>
                <a:latin typeface="Georgia" pitchFamily="34" charset="0"/>
                <a:ea typeface="Georgia" pitchFamily="34" charset="-122"/>
                <a:cs typeface="Georgia" pitchFamily="34" charset="-120"/>
              </a:rPr>
              <a:t>SORU 3 · EL KALDIRIN</a:t>
            </a:r>
            <a:endParaRPr lang="tr-TR" sz="1600" dirty="0"/>
          </a:p>
          <a:p>
            <a:pPr algn="l" indent="0" marL="0">
              <a:spcAft>
                <a:spcPts val="2200"/>
              </a:spcAft>
              <a:buNone/>
            </a:pPr>
            <a:r>
              <a:rPr lang="tr-TR" sz="4600" dirty="0">
                <a:solidFill>
                  <a:srgbClr val="F3EDE2"/>
                </a:solidFill>
                <a:latin typeface="Georgia" pitchFamily="34" charset="0"/>
                <a:ea typeface="Georgia" pitchFamily="34" charset="-122"/>
                <a:cs typeface="Georgia" pitchFamily="34" charset="-120"/>
              </a:rPr>
              <a:t>Çocuğu ya da torunu burada okuyup mezun olduktan sonra bu şehirde kalabilen var mı?</a:t>
            </a:r>
            <a:endParaRPr lang="tr-TR" sz="1600" dirty="0"/>
          </a:p>
          <a:p>
            <a:pPr algn="l" indent="0" marL="0">
              <a:spcAft>
                <a:spcPts val="1000"/>
              </a:spcAft>
              <a:buNone/>
            </a:pPr>
            <a:r>
              <a:rPr lang="tr-TR" sz="1800" dirty="0">
                <a:solidFill>
                  <a:srgbClr val="E8A584"/>
                </a:solidFill>
                <a:latin typeface="Georgia" pitchFamily="34" charset="0"/>
                <a:ea typeface="Georgia" pitchFamily="34" charset="-122"/>
                <a:cs typeface="Georgia" pitchFamily="34" charset="-120"/>
              </a:rPr>
              <a:t>Peki gitmek zorunda kalan?</a:t>
            </a:r>
            <a:endParaRPr lang="tr-TR" sz="1600" dirty="0"/>
          </a:p>
        </p:txBody>
      </p:sp>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3EDE2"/>
        </a:solidFill>
      </p:bgPr>
    </p:bg>
    <p:spTree>
      <p:nvGrpSpPr>
        <p:cNvPr id="1" name=""/>
        <p:cNvGrpSpPr/>
        <p:nvPr/>
      </p:nvGrpSpPr>
      <p:grpSpPr>
        <a:xfrm>
          <a:off x="0" y="0"/>
          <a:ext cx="0" cy="0"/>
          <a:chOff x="0" y="0"/>
          <a:chExt cx="0" cy="0"/>
        </a:xfrm>
      </p:grpSpPr>
      <p:sp>
        <p:nvSpPr>
          <p:cNvPr id="2" name="Text 0"/>
          <p:cNvSpPr txBox="1"/>
          <p:nvPr/>
        </p:nvSpPr>
        <p:spPr>
          <a:xfrm>
            <a:off x="812800" y="635000"/>
            <a:ext cx="10566400" cy="1143000"/>
          </a:xfrm>
          <a:prstGeom prst="rect">
            <a:avLst/>
          </a:prstGeom>
          <a:noFill/>
          <a:ln/>
        </p:spPr>
        <p:txBody>
          <a:bodyPr wrap="square" lIns="0" tIns="0" rIns="0" bIns="0" rtlCol="0" anchor="t"/>
          <a:lstStyle/>
          <a:p>
            <a:pPr algn="l" indent="0" marL="0">
              <a:spcAft>
                <a:spcPts val="1000"/>
              </a:spcAft>
              <a:buNone/>
            </a:pPr>
            <a:r>
              <a:rPr lang="tr-TR" sz="1500" spc="300" kern="0" dirty="0">
                <a:solidFill>
                  <a:srgbClr val="B4532F"/>
                </a:solidFill>
                <a:latin typeface="Georgia" pitchFamily="34" charset="0"/>
                <a:ea typeface="Georgia" pitchFamily="34" charset="-122"/>
                <a:cs typeface="Georgia" pitchFamily="34" charset="-120"/>
              </a:rPr>
              <a:t>SORU 4 · BİR DAKİKA SESSİZCE DÜŞÜNÜN</a:t>
            </a:r>
            <a:endParaRPr lang="tr-TR" sz="1500" dirty="0"/>
          </a:p>
          <a:p>
            <a:pPr algn="l" indent="0" marL="0">
              <a:spcAft>
                <a:spcPts val="1000"/>
              </a:spcAft>
              <a:buNone/>
            </a:pPr>
            <a:r>
              <a:rPr lang="tr-TR" sz="3400" dirty="0">
                <a:solidFill>
                  <a:srgbClr val="1E2B3C"/>
                </a:solidFill>
                <a:latin typeface="Georgia" pitchFamily="34" charset="0"/>
                <a:ea typeface="Georgia" pitchFamily="34" charset="-122"/>
                <a:cs typeface="Georgia" pitchFamily="34" charset="-120"/>
              </a:rPr>
              <a:t>Kendi haritanız nerede daralıyor?</a:t>
            </a:r>
            <a:endParaRPr lang="tr-TR" sz="1500" dirty="0"/>
          </a:p>
        </p:txBody>
      </p:sp>
      <p:sp>
        <p:nvSpPr>
          <p:cNvPr id="3" name="CARD0_a"/>
          <p:cNvSpPr/>
          <p:nvPr/>
        </p:nvSpPr>
        <p:spPr>
          <a:xfrm>
            <a:off x="812800" y="2032000"/>
            <a:ext cx="3403600" cy="1651000"/>
          </a:xfrm>
          <a:prstGeom prst="rect">
            <a:avLst/>
          </a:prstGeom>
          <a:solidFill>
            <a:srgbClr val="FBF8F2"/>
          </a:solidFill>
          <a:ln w="12700">
            <a:solidFill>
              <a:srgbClr val="FBF8F2"/>
            </a:solidFill>
            <a:prstDash val="solid"/>
          </a:ln>
        </p:spPr>
      </p:sp>
      <p:sp>
        <p:nvSpPr>
          <p:cNvPr id="4" name="CARD0_b"/>
          <p:cNvSpPr/>
          <p:nvPr/>
        </p:nvSpPr>
        <p:spPr>
          <a:xfrm>
            <a:off x="1003300" y="2222500"/>
            <a:ext cx="355600" cy="355600"/>
          </a:xfrm>
          <a:prstGeom prst="ellipse">
            <a:avLst/>
          </a:prstGeom>
          <a:solidFill>
            <a:srgbClr val="B4532F"/>
          </a:solidFill>
          <a:ln w="12700">
            <a:solidFill>
              <a:srgbClr val="B4532F"/>
            </a:solidFill>
            <a:prstDash val="solid"/>
          </a:ln>
        </p:spPr>
      </p:sp>
      <p:sp>
        <p:nvSpPr>
          <p:cNvPr id="5" name="CARD0_c"/>
          <p:cNvSpPr txBox="1"/>
          <p:nvPr/>
        </p:nvSpPr>
        <p:spPr>
          <a:xfrm>
            <a:off x="1003300" y="2222500"/>
            <a:ext cx="355600" cy="355600"/>
          </a:xfrm>
          <a:prstGeom prst="rect">
            <a:avLst/>
          </a:prstGeom>
          <a:noFill/>
          <a:ln/>
        </p:spPr>
        <p:txBody>
          <a:bodyPr wrap="square" lIns="0" tIns="0" rIns="0" bIns="0" rtlCol="0" anchor="ctr"/>
          <a:lstStyle/>
          <a:p>
            <a:pPr algn="ctr" indent="0" marL="0">
              <a:spcAft>
                <a:spcPts val="1000"/>
              </a:spcAft>
              <a:buNone/>
            </a:pPr>
            <a:r>
              <a:rPr lang="tr-TR" sz="1500" b="1" dirty="0">
                <a:solidFill>
                  <a:srgbClr val="FBF4EC"/>
                </a:solidFill>
                <a:latin typeface="Georgia" pitchFamily="34" charset="0"/>
                <a:ea typeface="Georgia" pitchFamily="34" charset="-122"/>
                <a:cs typeface="Georgia" pitchFamily="34" charset="-120"/>
              </a:rPr>
              <a:t>1</a:t>
            </a:r>
            <a:endParaRPr lang="tr-TR" sz="1500" dirty="0"/>
          </a:p>
        </p:txBody>
      </p:sp>
      <p:sp>
        <p:nvSpPr>
          <p:cNvPr id="6" name="CARD0_d"/>
          <p:cNvSpPr txBox="1"/>
          <p:nvPr/>
        </p:nvSpPr>
        <p:spPr>
          <a:xfrm>
            <a:off x="1511300" y="2222500"/>
            <a:ext cx="2540000" cy="1333500"/>
          </a:xfrm>
          <a:prstGeom prst="rect">
            <a:avLst/>
          </a:prstGeom>
          <a:noFill/>
          <a:ln/>
        </p:spPr>
        <p:txBody>
          <a:bodyPr wrap="square" lIns="0" tIns="0" rIns="0" bIns="0" rtlCol="0" anchor="t"/>
          <a:lstStyle/>
          <a:p>
            <a:pPr algn="l" indent="0" marL="0">
              <a:spcAft>
                <a:spcPts val="800"/>
              </a:spcAft>
              <a:buNone/>
            </a:pPr>
            <a:r>
              <a:rPr lang="tr-TR" sz="1300" b="1" spc="200" kern="0" dirty="0">
                <a:solidFill>
                  <a:srgbClr val="B4532F"/>
                </a:solidFill>
                <a:latin typeface="Georgia" pitchFamily="34" charset="0"/>
                <a:ea typeface="Georgia" pitchFamily="34" charset="-122"/>
                <a:cs typeface="Georgia" pitchFamily="34" charset="-120"/>
              </a:rPr>
              <a:t>BÜTÇE</a:t>
            </a:r>
            <a:endParaRPr lang="tr-TR" sz="1300" dirty="0"/>
          </a:p>
          <a:p>
            <a:pPr algn="l" indent="0" marL="0">
              <a:spcAft>
                <a:spcPts val="1000"/>
              </a:spcAft>
              <a:buNone/>
            </a:pPr>
            <a:r>
              <a:rPr lang="tr-TR" sz="1600" dirty="0">
                <a:solidFill>
                  <a:srgbClr val="1E2B3C"/>
                </a:solidFill>
                <a:latin typeface="Georgia" pitchFamily="34" charset="0"/>
                <a:ea typeface="Georgia" pitchFamily="34" charset="-122"/>
                <a:cs typeface="Georgia" pitchFamily="34" charset="-120"/>
              </a:rPr>
              <a:t>Beklenmedik bir masrafı nasıl karşılardınız?</a:t>
            </a:r>
            <a:endParaRPr lang="tr-TR" sz="1300" dirty="0"/>
          </a:p>
        </p:txBody>
      </p:sp>
      <p:sp>
        <p:nvSpPr>
          <p:cNvPr id="7" name="CARD1_a"/>
          <p:cNvSpPr/>
          <p:nvPr/>
        </p:nvSpPr>
        <p:spPr>
          <a:xfrm>
            <a:off x="4394200" y="2032000"/>
            <a:ext cx="3403600" cy="1651000"/>
          </a:xfrm>
          <a:prstGeom prst="rect">
            <a:avLst/>
          </a:prstGeom>
          <a:solidFill>
            <a:srgbClr val="FBF8F2"/>
          </a:solidFill>
          <a:ln w="12700">
            <a:solidFill>
              <a:srgbClr val="FBF8F2"/>
            </a:solidFill>
            <a:prstDash val="solid"/>
          </a:ln>
        </p:spPr>
      </p:sp>
      <p:sp>
        <p:nvSpPr>
          <p:cNvPr id="8" name="CARD1_b"/>
          <p:cNvSpPr/>
          <p:nvPr/>
        </p:nvSpPr>
        <p:spPr>
          <a:xfrm>
            <a:off x="4584700" y="2222500"/>
            <a:ext cx="355600" cy="355600"/>
          </a:xfrm>
          <a:prstGeom prst="ellipse">
            <a:avLst/>
          </a:prstGeom>
          <a:solidFill>
            <a:srgbClr val="B4532F"/>
          </a:solidFill>
          <a:ln w="12700">
            <a:solidFill>
              <a:srgbClr val="B4532F"/>
            </a:solidFill>
            <a:prstDash val="solid"/>
          </a:ln>
        </p:spPr>
      </p:sp>
      <p:sp>
        <p:nvSpPr>
          <p:cNvPr id="9" name="CARD1_c"/>
          <p:cNvSpPr txBox="1"/>
          <p:nvPr/>
        </p:nvSpPr>
        <p:spPr>
          <a:xfrm>
            <a:off x="4584700" y="2222500"/>
            <a:ext cx="355600" cy="355600"/>
          </a:xfrm>
          <a:prstGeom prst="rect">
            <a:avLst/>
          </a:prstGeom>
          <a:noFill/>
          <a:ln/>
        </p:spPr>
        <p:txBody>
          <a:bodyPr wrap="square" lIns="0" tIns="0" rIns="0" bIns="0" rtlCol="0" anchor="ctr"/>
          <a:lstStyle/>
          <a:p>
            <a:pPr algn="ctr" indent="0" marL="0">
              <a:spcAft>
                <a:spcPts val="1000"/>
              </a:spcAft>
              <a:buNone/>
            </a:pPr>
            <a:r>
              <a:rPr lang="tr-TR" sz="1500" b="1" dirty="0">
                <a:solidFill>
                  <a:srgbClr val="FBF4EC"/>
                </a:solidFill>
                <a:latin typeface="Georgia" pitchFamily="34" charset="0"/>
                <a:ea typeface="Georgia" pitchFamily="34" charset="-122"/>
                <a:cs typeface="Georgia" pitchFamily="34" charset="-120"/>
              </a:rPr>
              <a:t>2</a:t>
            </a:r>
            <a:endParaRPr lang="tr-TR" sz="1500" dirty="0"/>
          </a:p>
        </p:txBody>
      </p:sp>
      <p:sp>
        <p:nvSpPr>
          <p:cNvPr id="10" name="CARD1_d"/>
          <p:cNvSpPr txBox="1"/>
          <p:nvPr/>
        </p:nvSpPr>
        <p:spPr>
          <a:xfrm>
            <a:off x="5092700" y="2222500"/>
            <a:ext cx="2540000" cy="1333500"/>
          </a:xfrm>
          <a:prstGeom prst="rect">
            <a:avLst/>
          </a:prstGeom>
          <a:noFill/>
          <a:ln/>
        </p:spPr>
        <p:txBody>
          <a:bodyPr wrap="square" lIns="0" tIns="0" rIns="0" bIns="0" rtlCol="0" anchor="t"/>
          <a:lstStyle/>
          <a:p>
            <a:pPr algn="l" indent="0" marL="0">
              <a:spcAft>
                <a:spcPts val="800"/>
              </a:spcAft>
              <a:buNone/>
            </a:pPr>
            <a:r>
              <a:rPr lang="tr-TR" sz="1300" b="1" spc="200" kern="0" dirty="0">
                <a:solidFill>
                  <a:srgbClr val="B4532F"/>
                </a:solidFill>
                <a:latin typeface="Georgia" pitchFamily="34" charset="0"/>
                <a:ea typeface="Georgia" pitchFamily="34" charset="-122"/>
                <a:cs typeface="Georgia" pitchFamily="34" charset="-120"/>
              </a:rPr>
              <a:t>YOL</a:t>
            </a:r>
            <a:endParaRPr lang="tr-TR" sz="1300" dirty="0"/>
          </a:p>
          <a:p>
            <a:pPr algn="l" indent="0" marL="0">
              <a:spcAft>
                <a:spcPts val="1000"/>
              </a:spcAft>
              <a:buNone/>
            </a:pPr>
            <a:r>
              <a:rPr lang="tr-TR" sz="1600" dirty="0">
                <a:solidFill>
                  <a:srgbClr val="1E2B3C"/>
                </a:solidFill>
                <a:latin typeface="Georgia" pitchFamily="34" charset="0"/>
                <a:ea typeface="Georgia" pitchFamily="34" charset="-122"/>
                <a:cs typeface="Georgia" pitchFamily="34" charset="-120"/>
              </a:rPr>
              <a:t>En yakın hekime kapıdan kapıya kaç dakika?</a:t>
            </a:r>
            <a:endParaRPr lang="tr-TR" sz="1300" dirty="0"/>
          </a:p>
        </p:txBody>
      </p:sp>
      <p:sp>
        <p:nvSpPr>
          <p:cNvPr id="11" name="CARD2_a"/>
          <p:cNvSpPr/>
          <p:nvPr/>
        </p:nvSpPr>
        <p:spPr>
          <a:xfrm>
            <a:off x="7975600" y="2032000"/>
            <a:ext cx="3403600" cy="1651000"/>
          </a:xfrm>
          <a:prstGeom prst="rect">
            <a:avLst/>
          </a:prstGeom>
          <a:solidFill>
            <a:srgbClr val="FBF8F2"/>
          </a:solidFill>
          <a:ln w="12700">
            <a:solidFill>
              <a:srgbClr val="FBF8F2"/>
            </a:solidFill>
            <a:prstDash val="solid"/>
          </a:ln>
        </p:spPr>
      </p:sp>
      <p:sp>
        <p:nvSpPr>
          <p:cNvPr id="12" name="CARD2_b"/>
          <p:cNvSpPr/>
          <p:nvPr/>
        </p:nvSpPr>
        <p:spPr>
          <a:xfrm>
            <a:off x="8166100" y="2222500"/>
            <a:ext cx="355600" cy="355600"/>
          </a:xfrm>
          <a:prstGeom prst="ellipse">
            <a:avLst/>
          </a:prstGeom>
          <a:solidFill>
            <a:srgbClr val="B4532F"/>
          </a:solidFill>
          <a:ln w="12700">
            <a:solidFill>
              <a:srgbClr val="B4532F"/>
            </a:solidFill>
            <a:prstDash val="solid"/>
          </a:ln>
        </p:spPr>
      </p:sp>
      <p:sp>
        <p:nvSpPr>
          <p:cNvPr id="13" name="CARD2_c"/>
          <p:cNvSpPr txBox="1"/>
          <p:nvPr/>
        </p:nvSpPr>
        <p:spPr>
          <a:xfrm>
            <a:off x="8166100" y="2222500"/>
            <a:ext cx="355600" cy="355600"/>
          </a:xfrm>
          <a:prstGeom prst="rect">
            <a:avLst/>
          </a:prstGeom>
          <a:noFill/>
          <a:ln/>
        </p:spPr>
        <p:txBody>
          <a:bodyPr wrap="square" lIns="0" tIns="0" rIns="0" bIns="0" rtlCol="0" anchor="ctr"/>
          <a:lstStyle/>
          <a:p>
            <a:pPr algn="ctr" indent="0" marL="0">
              <a:spcAft>
                <a:spcPts val="1000"/>
              </a:spcAft>
              <a:buNone/>
            </a:pPr>
            <a:r>
              <a:rPr lang="tr-TR" sz="1500" b="1" dirty="0">
                <a:solidFill>
                  <a:srgbClr val="FBF4EC"/>
                </a:solidFill>
                <a:latin typeface="Georgia" pitchFamily="34" charset="0"/>
                <a:ea typeface="Georgia" pitchFamily="34" charset="-122"/>
                <a:cs typeface="Georgia" pitchFamily="34" charset="-120"/>
              </a:rPr>
              <a:t>3</a:t>
            </a:r>
            <a:endParaRPr lang="tr-TR" sz="1500" dirty="0"/>
          </a:p>
        </p:txBody>
      </p:sp>
      <p:sp>
        <p:nvSpPr>
          <p:cNvPr id="14" name="CARD2_d"/>
          <p:cNvSpPr txBox="1"/>
          <p:nvPr/>
        </p:nvSpPr>
        <p:spPr>
          <a:xfrm>
            <a:off x="8674100" y="2222500"/>
            <a:ext cx="2540000" cy="1333500"/>
          </a:xfrm>
          <a:prstGeom prst="rect">
            <a:avLst/>
          </a:prstGeom>
          <a:noFill/>
          <a:ln/>
        </p:spPr>
        <p:txBody>
          <a:bodyPr wrap="square" lIns="0" tIns="0" rIns="0" bIns="0" rtlCol="0" anchor="t"/>
          <a:lstStyle/>
          <a:p>
            <a:pPr algn="l" indent="0" marL="0">
              <a:spcAft>
                <a:spcPts val="800"/>
              </a:spcAft>
              <a:buNone/>
            </a:pPr>
            <a:r>
              <a:rPr lang="tr-TR" sz="1300" b="1" spc="200" kern="0" dirty="0">
                <a:solidFill>
                  <a:srgbClr val="B4532F"/>
                </a:solidFill>
                <a:latin typeface="Georgia" pitchFamily="34" charset="0"/>
                <a:ea typeface="Georgia" pitchFamily="34" charset="-122"/>
                <a:cs typeface="Georgia" pitchFamily="34" charset="-120"/>
              </a:rPr>
              <a:t>ZAMAN</a:t>
            </a:r>
            <a:endParaRPr lang="tr-TR" sz="1300" dirty="0"/>
          </a:p>
          <a:p>
            <a:pPr algn="l" indent="0" marL="0">
              <a:spcAft>
                <a:spcPts val="1000"/>
              </a:spcAft>
              <a:buNone/>
            </a:pPr>
            <a:r>
              <a:rPr lang="tr-TR" sz="1600" dirty="0">
                <a:solidFill>
                  <a:srgbClr val="1E2B3C"/>
                </a:solidFill>
                <a:latin typeface="Georgia" pitchFamily="34" charset="0"/>
                <a:ea typeface="Georgia" pitchFamily="34" charset="-122"/>
                <a:cs typeface="Georgia" pitchFamily="34" charset="-120"/>
              </a:rPr>
              <a:t>Bir gününüzde kendinize kaç saat kalıyor?</a:t>
            </a:r>
            <a:endParaRPr lang="tr-TR" sz="1300" dirty="0"/>
          </a:p>
        </p:txBody>
      </p:sp>
      <p:sp>
        <p:nvSpPr>
          <p:cNvPr id="15" name="CARD3_a"/>
          <p:cNvSpPr/>
          <p:nvPr/>
        </p:nvSpPr>
        <p:spPr>
          <a:xfrm>
            <a:off x="812800" y="3873500"/>
            <a:ext cx="3403600" cy="1651000"/>
          </a:xfrm>
          <a:prstGeom prst="rect">
            <a:avLst/>
          </a:prstGeom>
          <a:solidFill>
            <a:srgbClr val="FBF8F2"/>
          </a:solidFill>
          <a:ln w="12700">
            <a:solidFill>
              <a:srgbClr val="FBF8F2"/>
            </a:solidFill>
            <a:prstDash val="solid"/>
          </a:ln>
        </p:spPr>
      </p:sp>
      <p:sp>
        <p:nvSpPr>
          <p:cNvPr id="16" name="CARD3_b"/>
          <p:cNvSpPr/>
          <p:nvPr/>
        </p:nvSpPr>
        <p:spPr>
          <a:xfrm>
            <a:off x="1003300" y="4064000"/>
            <a:ext cx="355600" cy="355600"/>
          </a:xfrm>
          <a:prstGeom prst="ellipse">
            <a:avLst/>
          </a:prstGeom>
          <a:solidFill>
            <a:srgbClr val="B4532F"/>
          </a:solidFill>
          <a:ln w="12700">
            <a:solidFill>
              <a:srgbClr val="B4532F"/>
            </a:solidFill>
            <a:prstDash val="solid"/>
          </a:ln>
        </p:spPr>
      </p:sp>
      <p:sp>
        <p:nvSpPr>
          <p:cNvPr id="17" name="CARD3_c"/>
          <p:cNvSpPr txBox="1"/>
          <p:nvPr/>
        </p:nvSpPr>
        <p:spPr>
          <a:xfrm>
            <a:off x="1003300" y="4064000"/>
            <a:ext cx="355600" cy="355600"/>
          </a:xfrm>
          <a:prstGeom prst="rect">
            <a:avLst/>
          </a:prstGeom>
          <a:noFill/>
          <a:ln/>
        </p:spPr>
        <p:txBody>
          <a:bodyPr wrap="square" lIns="0" tIns="0" rIns="0" bIns="0" rtlCol="0" anchor="ctr"/>
          <a:lstStyle/>
          <a:p>
            <a:pPr algn="ctr" indent="0" marL="0">
              <a:spcAft>
                <a:spcPts val="1000"/>
              </a:spcAft>
              <a:buNone/>
            </a:pPr>
            <a:r>
              <a:rPr lang="tr-TR" sz="1500" b="1" dirty="0">
                <a:solidFill>
                  <a:srgbClr val="FBF4EC"/>
                </a:solidFill>
                <a:latin typeface="Georgia" pitchFamily="34" charset="0"/>
                <a:ea typeface="Georgia" pitchFamily="34" charset="-122"/>
                <a:cs typeface="Georgia" pitchFamily="34" charset="-120"/>
              </a:rPr>
              <a:t>4</a:t>
            </a:r>
            <a:endParaRPr lang="tr-TR" sz="1500" dirty="0"/>
          </a:p>
        </p:txBody>
      </p:sp>
      <p:sp>
        <p:nvSpPr>
          <p:cNvPr id="18" name="CARD3_d"/>
          <p:cNvSpPr txBox="1"/>
          <p:nvPr/>
        </p:nvSpPr>
        <p:spPr>
          <a:xfrm>
            <a:off x="1511300" y="4064000"/>
            <a:ext cx="2540000" cy="1333500"/>
          </a:xfrm>
          <a:prstGeom prst="rect">
            <a:avLst/>
          </a:prstGeom>
          <a:noFill/>
          <a:ln/>
        </p:spPr>
        <p:txBody>
          <a:bodyPr wrap="square" lIns="0" tIns="0" rIns="0" bIns="0" rtlCol="0" anchor="t"/>
          <a:lstStyle/>
          <a:p>
            <a:pPr algn="l" indent="0" marL="0">
              <a:spcAft>
                <a:spcPts val="800"/>
              </a:spcAft>
              <a:buNone/>
            </a:pPr>
            <a:r>
              <a:rPr lang="tr-TR" sz="1300" b="1" spc="200" kern="0" dirty="0">
                <a:solidFill>
                  <a:srgbClr val="B4532F"/>
                </a:solidFill>
                <a:latin typeface="Georgia" pitchFamily="34" charset="0"/>
                <a:ea typeface="Georgia" pitchFamily="34" charset="-122"/>
                <a:cs typeface="Georgia" pitchFamily="34" charset="-120"/>
              </a:rPr>
              <a:t>DESTEK</a:t>
            </a:r>
            <a:endParaRPr lang="tr-TR" sz="1300" dirty="0"/>
          </a:p>
          <a:p>
            <a:pPr algn="l" indent="0" marL="0">
              <a:spcAft>
                <a:spcPts val="1000"/>
              </a:spcAft>
              <a:buNone/>
            </a:pPr>
            <a:r>
              <a:rPr lang="tr-TR" sz="1600" dirty="0">
                <a:solidFill>
                  <a:srgbClr val="1E2B3C"/>
                </a:solidFill>
                <a:latin typeface="Georgia" pitchFamily="34" charset="0"/>
                <a:ea typeface="Georgia" pitchFamily="34" charset="-122"/>
                <a:cs typeface="Georgia" pitchFamily="34" charset="-120"/>
              </a:rPr>
              <a:t>Hastalansanız ilk kimi ararsınız? Kaç dakika uzakta?</a:t>
            </a:r>
            <a:endParaRPr lang="tr-TR" sz="1300" dirty="0"/>
          </a:p>
        </p:txBody>
      </p:sp>
      <p:sp>
        <p:nvSpPr>
          <p:cNvPr id="19" name="CARD4_a"/>
          <p:cNvSpPr/>
          <p:nvPr/>
        </p:nvSpPr>
        <p:spPr>
          <a:xfrm>
            <a:off x="4394200" y="3873500"/>
            <a:ext cx="3403600" cy="1651000"/>
          </a:xfrm>
          <a:prstGeom prst="rect">
            <a:avLst/>
          </a:prstGeom>
          <a:solidFill>
            <a:srgbClr val="FBF8F2"/>
          </a:solidFill>
          <a:ln w="12700">
            <a:solidFill>
              <a:srgbClr val="FBF8F2"/>
            </a:solidFill>
            <a:prstDash val="solid"/>
          </a:ln>
        </p:spPr>
      </p:sp>
      <p:sp>
        <p:nvSpPr>
          <p:cNvPr id="20" name="CARD4_b"/>
          <p:cNvSpPr/>
          <p:nvPr/>
        </p:nvSpPr>
        <p:spPr>
          <a:xfrm>
            <a:off x="4584700" y="4064000"/>
            <a:ext cx="355600" cy="355600"/>
          </a:xfrm>
          <a:prstGeom prst="ellipse">
            <a:avLst/>
          </a:prstGeom>
          <a:solidFill>
            <a:srgbClr val="B4532F"/>
          </a:solidFill>
          <a:ln w="12700">
            <a:solidFill>
              <a:srgbClr val="B4532F"/>
            </a:solidFill>
            <a:prstDash val="solid"/>
          </a:ln>
        </p:spPr>
      </p:sp>
      <p:sp>
        <p:nvSpPr>
          <p:cNvPr id="21" name="CARD4_c"/>
          <p:cNvSpPr txBox="1"/>
          <p:nvPr/>
        </p:nvSpPr>
        <p:spPr>
          <a:xfrm>
            <a:off x="4584700" y="4064000"/>
            <a:ext cx="355600" cy="355600"/>
          </a:xfrm>
          <a:prstGeom prst="rect">
            <a:avLst/>
          </a:prstGeom>
          <a:noFill/>
          <a:ln/>
        </p:spPr>
        <p:txBody>
          <a:bodyPr wrap="square" lIns="0" tIns="0" rIns="0" bIns="0" rtlCol="0" anchor="ctr"/>
          <a:lstStyle/>
          <a:p>
            <a:pPr algn="ctr" indent="0" marL="0">
              <a:spcAft>
                <a:spcPts val="1000"/>
              </a:spcAft>
              <a:buNone/>
            </a:pPr>
            <a:r>
              <a:rPr lang="tr-TR" sz="1500" b="1" dirty="0">
                <a:solidFill>
                  <a:srgbClr val="FBF4EC"/>
                </a:solidFill>
                <a:latin typeface="Georgia" pitchFamily="34" charset="0"/>
                <a:ea typeface="Georgia" pitchFamily="34" charset="-122"/>
                <a:cs typeface="Georgia" pitchFamily="34" charset="-120"/>
              </a:rPr>
              <a:t>5</a:t>
            </a:r>
            <a:endParaRPr lang="tr-TR" sz="1500" dirty="0"/>
          </a:p>
        </p:txBody>
      </p:sp>
      <p:sp>
        <p:nvSpPr>
          <p:cNvPr id="22" name="CARD4_d"/>
          <p:cNvSpPr txBox="1"/>
          <p:nvPr/>
        </p:nvSpPr>
        <p:spPr>
          <a:xfrm>
            <a:off x="5092700" y="4064000"/>
            <a:ext cx="2540000" cy="1333500"/>
          </a:xfrm>
          <a:prstGeom prst="rect">
            <a:avLst/>
          </a:prstGeom>
          <a:noFill/>
          <a:ln/>
        </p:spPr>
        <p:txBody>
          <a:bodyPr wrap="square" lIns="0" tIns="0" rIns="0" bIns="0" rtlCol="0" anchor="t"/>
          <a:lstStyle/>
          <a:p>
            <a:pPr algn="l" indent="0" marL="0">
              <a:spcAft>
                <a:spcPts val="800"/>
              </a:spcAft>
              <a:buNone/>
            </a:pPr>
            <a:r>
              <a:rPr lang="tr-TR" sz="1300" b="1" spc="200" kern="0" dirty="0">
                <a:solidFill>
                  <a:srgbClr val="B4532F"/>
                </a:solidFill>
                <a:latin typeface="Georgia" pitchFamily="34" charset="0"/>
                <a:ea typeface="Georgia" pitchFamily="34" charset="-122"/>
                <a:cs typeface="Georgia" pitchFamily="34" charset="-120"/>
              </a:rPr>
              <a:t>SÜRDÜRMEK</a:t>
            </a:r>
            <a:endParaRPr lang="tr-TR" sz="1300" dirty="0"/>
          </a:p>
          <a:p>
            <a:pPr algn="l" indent="0" marL="0">
              <a:spcAft>
                <a:spcPts val="1000"/>
              </a:spcAft>
              <a:buNone/>
            </a:pPr>
            <a:r>
              <a:rPr lang="tr-TR" sz="1600" dirty="0">
                <a:solidFill>
                  <a:srgbClr val="1E2B3C"/>
                </a:solidFill>
                <a:latin typeface="Georgia" pitchFamily="34" charset="0"/>
                <a:ea typeface="Georgia" pitchFamily="34" charset="-122"/>
                <a:cs typeface="Georgia" pitchFamily="34" charset="-120"/>
              </a:rPr>
              <a:t>75 yaşında bu mahallede bağımsız yaşayabilir misiniz?</a:t>
            </a:r>
            <a:endParaRPr lang="tr-TR" sz="1300" dirty="0"/>
          </a:p>
        </p:txBody>
      </p:sp>
      <p:sp>
        <p:nvSpPr>
          <p:cNvPr id="23" name="CARD5_a"/>
          <p:cNvSpPr/>
          <p:nvPr/>
        </p:nvSpPr>
        <p:spPr>
          <a:xfrm>
            <a:off x="7975600" y="3873500"/>
            <a:ext cx="3403600" cy="1651000"/>
          </a:xfrm>
          <a:prstGeom prst="rect">
            <a:avLst/>
          </a:prstGeom>
          <a:solidFill>
            <a:srgbClr val="FBF8F2"/>
          </a:solidFill>
          <a:ln w="12700">
            <a:solidFill>
              <a:srgbClr val="FBF8F2"/>
            </a:solidFill>
            <a:prstDash val="solid"/>
          </a:ln>
        </p:spPr>
      </p:sp>
      <p:sp>
        <p:nvSpPr>
          <p:cNvPr id="24" name="CARD5_b"/>
          <p:cNvSpPr/>
          <p:nvPr/>
        </p:nvSpPr>
        <p:spPr>
          <a:xfrm>
            <a:off x="8166100" y="4064000"/>
            <a:ext cx="355600" cy="355600"/>
          </a:xfrm>
          <a:prstGeom prst="ellipse">
            <a:avLst/>
          </a:prstGeom>
          <a:solidFill>
            <a:srgbClr val="B4532F"/>
          </a:solidFill>
          <a:ln w="12700">
            <a:solidFill>
              <a:srgbClr val="B4532F"/>
            </a:solidFill>
            <a:prstDash val="solid"/>
          </a:ln>
        </p:spPr>
      </p:sp>
      <p:sp>
        <p:nvSpPr>
          <p:cNvPr id="25" name="CARD5_c"/>
          <p:cNvSpPr txBox="1"/>
          <p:nvPr/>
        </p:nvSpPr>
        <p:spPr>
          <a:xfrm>
            <a:off x="8166100" y="4064000"/>
            <a:ext cx="355600" cy="355600"/>
          </a:xfrm>
          <a:prstGeom prst="rect">
            <a:avLst/>
          </a:prstGeom>
          <a:noFill/>
          <a:ln/>
        </p:spPr>
        <p:txBody>
          <a:bodyPr wrap="square" lIns="0" tIns="0" rIns="0" bIns="0" rtlCol="0" anchor="ctr"/>
          <a:lstStyle/>
          <a:p>
            <a:pPr algn="ctr" indent="0" marL="0">
              <a:spcAft>
                <a:spcPts val="1000"/>
              </a:spcAft>
              <a:buNone/>
            </a:pPr>
            <a:r>
              <a:rPr lang="tr-TR" sz="1500" b="1" dirty="0">
                <a:solidFill>
                  <a:srgbClr val="FBF4EC"/>
                </a:solidFill>
                <a:latin typeface="Georgia" pitchFamily="34" charset="0"/>
                <a:ea typeface="Georgia" pitchFamily="34" charset="-122"/>
                <a:cs typeface="Georgia" pitchFamily="34" charset="-120"/>
              </a:rPr>
              <a:t>6</a:t>
            </a:r>
            <a:endParaRPr lang="tr-TR" sz="1500" dirty="0"/>
          </a:p>
        </p:txBody>
      </p:sp>
      <p:sp>
        <p:nvSpPr>
          <p:cNvPr id="26" name="CARD5_d"/>
          <p:cNvSpPr txBox="1"/>
          <p:nvPr/>
        </p:nvSpPr>
        <p:spPr>
          <a:xfrm>
            <a:off x="8674100" y="4064000"/>
            <a:ext cx="2540000" cy="1333500"/>
          </a:xfrm>
          <a:prstGeom prst="rect">
            <a:avLst/>
          </a:prstGeom>
          <a:noFill/>
          <a:ln/>
        </p:spPr>
        <p:txBody>
          <a:bodyPr wrap="square" lIns="0" tIns="0" rIns="0" bIns="0" rtlCol="0" anchor="t"/>
          <a:lstStyle/>
          <a:p>
            <a:pPr algn="l" indent="0" marL="0">
              <a:spcAft>
                <a:spcPts val="800"/>
              </a:spcAft>
              <a:buNone/>
            </a:pPr>
            <a:r>
              <a:rPr lang="tr-TR" sz="1300" b="1" spc="200" kern="0" dirty="0">
                <a:solidFill>
                  <a:srgbClr val="B4532F"/>
                </a:solidFill>
                <a:latin typeface="Georgia" pitchFamily="34" charset="0"/>
                <a:ea typeface="Georgia" pitchFamily="34" charset="-122"/>
                <a:cs typeface="Georgia" pitchFamily="34" charset="-120"/>
              </a:rPr>
              <a:t>YÖN DEĞİŞTİRMEK</a:t>
            </a:r>
            <a:endParaRPr lang="tr-TR" sz="1300" dirty="0"/>
          </a:p>
          <a:p>
            <a:pPr algn="l" indent="0" marL="0">
              <a:spcAft>
                <a:spcPts val="1000"/>
              </a:spcAft>
              <a:buNone/>
            </a:pPr>
            <a:r>
              <a:rPr lang="tr-TR" sz="1600" dirty="0">
                <a:solidFill>
                  <a:srgbClr val="1E2B3C"/>
                </a:solidFill>
                <a:latin typeface="Georgia" pitchFamily="34" charset="0"/>
                <a:ea typeface="Georgia" pitchFamily="34" charset="-122"/>
                <a:cs typeface="Georgia" pitchFamily="34" charset="-120"/>
              </a:rPr>
              <a:t>Taşınmak isteseniz, bütçenize uyan bir mahalle var mı?</a:t>
            </a:r>
            <a:endParaRPr lang="tr-TR" sz="1300"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3"/>
                                        </p:tgtEl>
                                        <p:attrNameLst>
                                          <p:attrName>style.visibility</p:attrName>
                                        </p:attrNameLst>
                                      </p:cBhvr>
                                      <p:to>
                                        <p:strVal val="visible"/>
                                      </p:to>
                                    </p:set>
                                    <p:animEffect transition="in" filter="fade">
                                      <p:cBhvr>
                                        <p:cTn id="5" dur="700"/>
                                        <p:tgtEl>
                                          <p:spTgt spid="3"/>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4"/>
                                        </p:tgtEl>
                                        <p:attrNameLst>
                                          <p:attrName>style.visibility</p:attrName>
                                        </p:attrNameLst>
                                      </p:cBhvr>
                                      <p:to>
                                        <p:strVal val="visible"/>
                                      </p:to>
                                    </p:set>
                                    <p:animEffect transition="in" filter="fade">
                                      <p:cBhvr>
                                        <p:cTn id="8" dur="700"/>
                                        <p:tgtEl>
                                          <p:spTgt spid="4"/>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7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700"/>
                                        <p:tgtEl>
                                          <p:spTgt spid="6"/>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700"/>
                                        <p:tgtEl>
                                          <p:spTgt spid="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700"/>
                                        <p:tgtEl>
                                          <p:spTgt spid="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700"/>
                                        <p:tgtEl>
                                          <p:spTgt spid="10"/>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700"/>
                                        <p:tgtEl>
                                          <p:spTgt spid="1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7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700"/>
                                        <p:tgtEl>
                                          <p:spTgt spid="13"/>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700"/>
                                        <p:tgtEl>
                                          <p:spTgt spid="14"/>
                                        </p:tgtEl>
                                      </p:cBhvr>
                                    </p:animEffect>
                                  </p:childTnLst>
                                </p:cTn>
                              </p:par>
                            </p:childTnLst>
                          </p:cTn>
                        </p:par>
                      </p:childTnLst>
                    </p:cTn>
                  </p:par>
                  <p:par>
                    <p:cTn id="57" fill="hold">
                      <p:stCondLst>
                        <p:cond delay="indefinite"/>
                      </p:stCondLst>
                      <p:childTnLst>
                        <p:par>
                          <p:cTn id="58"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700"/>
                                        <p:tgtEl>
                                          <p:spTgt spid="15"/>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700"/>
                                        <p:tgtEl>
                                          <p:spTgt spid="1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700"/>
                                        <p:tgtEl>
                                          <p:spTgt spid="17"/>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700"/>
                                        <p:tgtEl>
                                          <p:spTgt spid="18"/>
                                        </p:tgtEl>
                                      </p:cBhvr>
                                    </p:animEffect>
                                  </p:childTnLst>
                                </p:cTn>
                              </p:par>
                            </p:childTnLst>
                          </p:cTn>
                        </p:par>
                      </p:childTnLst>
                    </p:cTn>
                  </p:par>
                  <p:par>
                    <p:cTn id="71" fill="hold">
                      <p:stCondLst>
                        <p:cond delay="indefinite"/>
                      </p:stCondLst>
                      <p:childTnLst>
                        <p:par>
                          <p:cTn id="72"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700"/>
                                        <p:tgtEl>
                                          <p:spTgt spid="19"/>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700"/>
                                        <p:tgtEl>
                                          <p:spTgt spid="20"/>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fade">
                                      <p:cBhvr>
                                        <p:cTn id="67" dur="700"/>
                                        <p:tgtEl>
                                          <p:spTgt spid="2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700"/>
                                        <p:tgtEl>
                                          <p:spTgt spid="22"/>
                                        </p:tgtEl>
                                      </p:cBhvr>
                                    </p:animEffect>
                                  </p:childTnLst>
                                </p:cTn>
                              </p:par>
                            </p:childTnLst>
                          </p:cTn>
                        </p:par>
                      </p:childTnLst>
                    </p:cTn>
                  </p:par>
                  <p:par>
                    <p:cTn id="85" fill="hold">
                      <p:stCondLst>
                        <p:cond delay="indefinite"/>
                      </p:stCondLst>
                      <p:childTnLst>
                        <p:par>
                          <p:cTn id="86"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700"/>
                                        <p:tgtEl>
                                          <p:spTgt spid="23"/>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700"/>
                                        <p:tgtEl>
                                          <p:spTgt spid="24"/>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Effect transition="in" filter="fade">
                                      <p:cBhvr>
                                        <p:cTn id="81" dur="700"/>
                                        <p:tgtEl>
                                          <p:spTgt spid="2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fade">
                                      <p:cBhvr>
                                        <p:cTn id="84" dur="7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E2B3C"/>
        </a:solidFill>
      </p:bgPr>
    </p:bg>
    <p:spTree>
      <p:nvGrpSpPr>
        <p:cNvPr id="1" name=""/>
        <p:cNvGrpSpPr/>
        <p:nvPr/>
      </p:nvGrpSpPr>
      <p:grpSpPr>
        <a:xfrm>
          <a:off x="0" y="0"/>
          <a:ext cx="0" cy="0"/>
          <a:chOff x="0" y="0"/>
          <a:chExt cx="0" cy="0"/>
        </a:xfrm>
      </p:grpSpPr>
      <p:pic>
        <p:nvPicPr>
          <p:cNvPr id="2" name="Image 0" descr="/home/claude/seminer/media/v_road.jpg">    </p:cNvPr>
          <p:cNvPicPr>
            <a:picLocks noChangeAspect="1"/>
          </p:cNvPicPr>
          <p:nvPr/>
        </p:nvPicPr>
        <p:blipFill>
          <a:blip r:embed="rId1"/>
          <a:srcRect l="0" r="0" t="0" b="0"/>
          <a:stretch/>
        </p:blipFill>
        <p:spPr>
          <a:xfrm>
            <a:off x="0" y="0"/>
            <a:ext cx="12192000" cy="6858000"/>
          </a:xfrm>
          <a:prstGeom prst="rect">
            <a:avLst/>
          </a:prstGeom>
        </p:spPr>
      </p:pic>
      <p:pic>
        <p:nvPicPr>
          <p:cNvPr id="3" name="Image 1" descr="/home/claude/seminer/media/gra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812800" y="952500"/>
            <a:ext cx="10160000" cy="5080000"/>
          </a:xfrm>
          <a:prstGeom prst="rect">
            <a:avLst/>
          </a:prstGeom>
          <a:noFill/>
          <a:ln/>
        </p:spPr>
        <p:txBody>
          <a:bodyPr wrap="square" lIns="0" tIns="0" rIns="0" bIns="0" rtlCol="0" anchor="b"/>
          <a:lstStyle/>
          <a:p>
            <a:pPr algn="l" indent="0" marL="0">
              <a:spcAft>
                <a:spcPts val="2200"/>
              </a:spcAft>
              <a:buNone/>
            </a:pPr>
            <a:r>
              <a:rPr lang="tr-TR" sz="5600" dirty="0">
                <a:solidFill>
                  <a:srgbClr val="F3EDE2"/>
                </a:solidFill>
                <a:latin typeface="Georgia" pitchFamily="34" charset="0"/>
                <a:ea typeface="Georgia" pitchFamily="34" charset="-122"/>
                <a:cs typeface="Georgia" pitchFamily="34" charset="-120"/>
              </a:rPr>
              <a:t>Hangi soruda duraksadınız?</a:t>
            </a:r>
            <a:endParaRPr lang="tr-TR" sz="5600" dirty="0"/>
          </a:p>
          <a:p>
            <a:pPr algn="l" indent="0" marL="0">
              <a:spcAft>
                <a:spcPts val="1000"/>
              </a:spcAft>
              <a:buNone/>
            </a:pPr>
            <a:r>
              <a:rPr lang="tr-TR" sz="1800" dirty="0">
                <a:solidFill>
                  <a:srgbClr val="E8A584"/>
                </a:solidFill>
                <a:latin typeface="Georgia" pitchFamily="34" charset="0"/>
                <a:ea typeface="Georgia" pitchFamily="34" charset="-122"/>
                <a:cs typeface="Georgia" pitchFamily="34" charset="-120"/>
              </a:rPr>
              <a:t>Duraksadığınız yer, haritanızın kenarıdır. Bir kısmını siz seçtiniz. Bir kısmını şehir çizdi.</a:t>
            </a:r>
            <a:endParaRPr lang="tr-TR" sz="5600" dirty="0"/>
          </a:p>
        </p:txBody>
      </p:sp>
    </p:spTree>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3EDE2"/>
        </a:solidFill>
      </p:bgPr>
    </p:bg>
    <p:spTree>
      <p:nvGrpSpPr>
        <p:cNvPr id="1" name=""/>
        <p:cNvGrpSpPr/>
        <p:nvPr/>
      </p:nvGrpSpPr>
      <p:grpSpPr>
        <a:xfrm>
          <a:off x="0" y="0"/>
          <a:ext cx="0" cy="0"/>
          <a:chOff x="0" y="0"/>
          <a:chExt cx="0" cy="0"/>
        </a:xfrm>
      </p:grpSpPr>
      <p:pic>
        <p:nvPicPr>
          <p:cNvPr id="2" name="Image 0" descr="/home/claude/seminer/media/v_map.jpg">    </p:cNvPr>
          <p:cNvPicPr>
            <a:picLocks noChangeAspect="1"/>
          </p:cNvPicPr>
          <p:nvPr/>
        </p:nvPicPr>
        <p:blipFill>
          <a:blip r:embed="rId1"/>
          <a:srcRect l="0" r="0" t="0" b="0"/>
          <a:stretch/>
        </p:blipFill>
        <p:spPr>
          <a:xfrm>
            <a:off x="6426200" y="1422400"/>
            <a:ext cx="4953000" cy="3810000"/>
          </a:xfrm>
          <a:prstGeom prst="rect">
            <a:avLst/>
          </a:prstGeom>
        </p:spPr>
      </p:pic>
      <p:sp>
        <p:nvSpPr>
          <p:cNvPr id="3" name="Text 0"/>
          <p:cNvSpPr txBox="1"/>
          <p:nvPr/>
        </p:nvSpPr>
        <p:spPr>
          <a:xfrm>
            <a:off x="812800" y="812800"/>
            <a:ext cx="5105400" cy="5029200"/>
          </a:xfrm>
          <a:prstGeom prst="rect">
            <a:avLst/>
          </a:prstGeom>
          <a:noFill/>
          <a:ln/>
        </p:spPr>
        <p:txBody>
          <a:bodyPr wrap="square" lIns="0" tIns="0" rIns="0" bIns="0" rtlCol="0" anchor="ctr"/>
          <a:lstStyle/>
          <a:p>
            <a:pPr algn="l" indent="0" marL="0">
              <a:spcAft>
                <a:spcPts val="1400"/>
              </a:spcAft>
              <a:buNone/>
            </a:pPr>
            <a:r>
              <a:rPr lang="tr-TR" sz="1500" spc="300" kern="0" dirty="0">
                <a:solidFill>
                  <a:srgbClr val="B4532F"/>
                </a:solidFill>
                <a:latin typeface="Georgia" pitchFamily="34" charset="0"/>
                <a:ea typeface="Georgia" pitchFamily="34" charset="-122"/>
                <a:cs typeface="Georgia" pitchFamily="34" charset="-120"/>
              </a:rPr>
              <a:t>KENTE BİR DİLEK</a:t>
            </a:r>
            <a:endParaRPr lang="tr-TR" sz="1500" dirty="0"/>
          </a:p>
          <a:p>
            <a:pPr algn="l" indent="0" marL="0">
              <a:spcAft>
                <a:spcPts val="1600"/>
              </a:spcAft>
              <a:buNone/>
            </a:pPr>
            <a:r>
              <a:rPr lang="tr-TR" sz="2100" dirty="0">
                <a:solidFill>
                  <a:srgbClr val="1E2B3C"/>
                </a:solidFill>
                <a:latin typeface="Georgia" pitchFamily="34" charset="0"/>
                <a:ea typeface="Georgia" pitchFamily="34" charset="-122"/>
                <a:cs typeface="Georgia" pitchFamily="34" charset="-120"/>
              </a:rPr>
              <a:t>Bu şehirde iyi yaşlanmak için neyin değişmesi gerekir?</a:t>
            </a:r>
            <a:endParaRPr lang="tr-TR" sz="1500" dirty="0"/>
          </a:p>
          <a:p>
            <a:pPr algn="l" indent="0" marL="0">
              <a:spcAft>
                <a:spcPts val="1000"/>
              </a:spcAft>
              <a:buNone/>
            </a:pPr>
            <a:r>
              <a:rPr lang="tr-TR" sz="1700" dirty="0">
                <a:solidFill>
                  <a:srgbClr val="3D4A5C"/>
                </a:solidFill>
                <a:latin typeface="Georgia" pitchFamily="34" charset="0"/>
                <a:ea typeface="Georgia" pitchFamily="34" charset="-122"/>
                <a:cs typeface="Georgia" pitchFamily="34" charset="-120"/>
              </a:rPr>
              <a:t>Tek bir cümleyle söyleyin.</a:t>
            </a:r>
            <a:endParaRPr lang="tr-TR" sz="1500" dirty="0"/>
          </a:p>
        </p:txBody>
      </p:sp>
    </p:spTree>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E2B3C"/>
        </a:solidFill>
      </p:bgPr>
    </p:bg>
    <p:spTree>
      <p:nvGrpSpPr>
        <p:cNvPr id="1" name=""/>
        <p:cNvGrpSpPr/>
        <p:nvPr/>
      </p:nvGrpSpPr>
      <p:grpSpPr>
        <a:xfrm>
          <a:off x="0" y="0"/>
          <a:ext cx="0" cy="0"/>
          <a:chOff x="0" y="0"/>
          <a:chExt cx="0" cy="0"/>
        </a:xfrm>
      </p:grpSpPr>
      <p:pic>
        <p:nvPicPr>
          <p:cNvPr id="2" name="Image 0" descr="/home/claude/seminer/media/v_skyline.jpg">    </p:cNvPr>
          <p:cNvPicPr>
            <a:picLocks noChangeAspect="1"/>
          </p:cNvPicPr>
          <p:nvPr/>
        </p:nvPicPr>
        <p:blipFill>
          <a:blip r:embed="rId1"/>
          <a:srcRect l="0" r="0" t="0" b="0"/>
          <a:stretch/>
        </p:blipFill>
        <p:spPr>
          <a:xfrm>
            <a:off x="0" y="0"/>
            <a:ext cx="12192000" cy="6858000"/>
          </a:xfrm>
          <a:prstGeom prst="rect">
            <a:avLst/>
          </a:prstGeom>
        </p:spPr>
      </p:pic>
      <p:pic>
        <p:nvPicPr>
          <p:cNvPr id="3" name="Image 1" descr="/home/claude/seminer/media/gra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812800" y="952500"/>
            <a:ext cx="10160000" cy="5080000"/>
          </a:xfrm>
          <a:prstGeom prst="rect">
            <a:avLst/>
          </a:prstGeom>
          <a:noFill/>
          <a:ln/>
        </p:spPr>
        <p:txBody>
          <a:bodyPr wrap="square" lIns="0" tIns="0" rIns="0" bIns="0" rtlCol="0" anchor="b"/>
          <a:lstStyle/>
          <a:p>
            <a:pPr algn="l" indent="0" marL="0">
              <a:spcAft>
                <a:spcPts val="2200"/>
              </a:spcAft>
              <a:buNone/>
            </a:pPr>
            <a:r>
              <a:rPr lang="tr-TR" sz="6500" i="1" dirty="0">
                <a:solidFill>
                  <a:srgbClr val="F3EDE2"/>
                </a:solidFill>
                <a:latin typeface="Georgia" pitchFamily="34" charset="0"/>
                <a:ea typeface="Georgia" pitchFamily="34" charset="-122"/>
                <a:cs typeface="Georgia" pitchFamily="34" charset="-120"/>
              </a:rPr>
              <a:t>"Kent, ihtimallerin coğrafyasıdır."</a:t>
            </a:r>
            <a:endParaRPr lang="tr-TR" sz="6500" dirty="0"/>
          </a:p>
          <a:p>
            <a:pPr algn="l" indent="0" marL="0">
              <a:spcAft>
                <a:spcPts val="1000"/>
              </a:spcAft>
              <a:buNone/>
            </a:pPr>
            <a:r>
              <a:rPr lang="tr-TR" sz="1800" dirty="0">
                <a:solidFill>
                  <a:srgbClr val="E8A584"/>
                </a:solidFill>
                <a:latin typeface="Georgia" pitchFamily="34" charset="0"/>
                <a:ea typeface="Georgia" pitchFamily="34" charset="-122"/>
                <a:cs typeface="Georgia" pitchFamily="34" charset="-120"/>
              </a:rPr>
              <a:t>"Bir kent insanlarına aynı hayatı vermekle yükümlü sayılmaz. Fakat onları tek bir hayata da mecbur bırakmamalıdır."</a:t>
            </a:r>
            <a:endParaRPr lang="tr-TR" sz="6500" dirty="0"/>
          </a:p>
        </p:txBody>
      </p:sp>
    </p:spTree>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E2B3C"/>
        </a:solidFill>
      </p:bgPr>
    </p:bg>
    <p:spTree>
      <p:nvGrpSpPr>
        <p:cNvPr id="1" name=""/>
        <p:cNvGrpSpPr/>
        <p:nvPr/>
      </p:nvGrpSpPr>
      <p:grpSpPr>
        <a:xfrm>
          <a:off x="0" y="0"/>
          <a:ext cx="0" cy="0"/>
          <a:chOff x="0" y="0"/>
          <a:chExt cx="0" cy="0"/>
        </a:xfrm>
      </p:grpSpPr>
      <p:pic>
        <p:nvPicPr>
          <p:cNvPr id="2" name="Image 0" descr="/home/claude/seminer/media/kapak.jpg">    </p:cNvPr>
          <p:cNvPicPr>
            <a:picLocks noChangeAspect="1"/>
          </p:cNvPicPr>
          <p:nvPr/>
        </p:nvPicPr>
        <p:blipFill>
          <a:blip r:embed="rId1"/>
          <a:srcRect l="0" r="0" t="0" b="0"/>
          <a:stretch/>
        </p:blipFill>
        <p:spPr>
          <a:xfrm>
            <a:off x="812800" y="863600"/>
            <a:ext cx="3302000" cy="5130800"/>
          </a:xfrm>
          <a:prstGeom prst="rect">
            <a:avLst/>
          </a:prstGeom>
        </p:spPr>
      </p:pic>
      <p:sp>
        <p:nvSpPr>
          <p:cNvPr id="3" name="Text 0"/>
          <p:cNvSpPr txBox="1"/>
          <p:nvPr/>
        </p:nvSpPr>
        <p:spPr>
          <a:xfrm>
            <a:off x="4724400" y="812800"/>
            <a:ext cx="6654800" cy="5232400"/>
          </a:xfrm>
          <a:prstGeom prst="rect">
            <a:avLst/>
          </a:prstGeom>
          <a:noFill/>
          <a:ln/>
        </p:spPr>
        <p:txBody>
          <a:bodyPr wrap="square" lIns="0" tIns="0" rIns="0" bIns="0" rtlCol="0" anchor="ctr"/>
          <a:lstStyle/>
          <a:p>
            <a:pPr algn="l" indent="0" marL="0">
              <a:spcAft>
                <a:spcPts val="4000"/>
              </a:spcAft>
              <a:buNone/>
            </a:pPr>
            <a:r>
              <a:rPr lang="tr-TR" sz="4000" i="1" dirty="0">
                <a:solidFill>
                  <a:srgbClr val="F3EDE2"/>
                </a:solidFill>
                <a:latin typeface="Georgia" pitchFamily="34" charset="0"/>
                <a:ea typeface="Georgia" pitchFamily="34" charset="-122"/>
                <a:cs typeface="Georgia" pitchFamily="34" charset="-120"/>
              </a:rPr>
              <a:t>"Kentler büyürken insanların hayatları neden aynı yönde değişmez?"</a:t>
            </a:r>
            <a:endParaRPr lang="tr-TR" sz="4000" dirty="0"/>
          </a:p>
          <a:p>
            <a:pPr algn="l" indent="0" marL="0">
              <a:spcAft>
                <a:spcPts val="1600"/>
              </a:spcAft>
              <a:buNone/>
            </a:pPr>
            <a:r>
              <a:rPr lang="tr-TR" sz="2400" dirty="0">
                <a:solidFill>
                  <a:srgbClr val="F3EDE2"/>
                </a:solidFill>
                <a:latin typeface="Georgia" pitchFamily="34" charset="0"/>
                <a:ea typeface="Georgia" pitchFamily="34" charset="-122"/>
                <a:cs typeface="Georgia" pitchFamily="34" charset="-120"/>
              </a:rPr>
              <a:t>Teşekkür ederim.</a:t>
            </a:r>
            <a:endParaRPr lang="tr-TR" sz="4000" dirty="0"/>
          </a:p>
          <a:p>
            <a:pPr algn="l" indent="0" marL="0">
              <a:spcAft>
                <a:spcPts val="1000"/>
              </a:spcAft>
              <a:buNone/>
            </a:pPr>
            <a:r>
              <a:rPr lang="tr-TR" sz="1600" dirty="0">
                <a:solidFill>
                  <a:srgbClr val="D9D2C4"/>
                </a:solidFill>
                <a:latin typeface="Georgia" pitchFamily="34" charset="0"/>
                <a:ea typeface="Georgia" pitchFamily="34" charset="-122"/>
                <a:cs typeface="Georgia" pitchFamily="34" charset="-120"/>
              </a:rPr>
              <a:t>Prof. Dr. Mehmet Şahin · Holistence Publications</a:t>
            </a:r>
            <a:endParaRPr lang="tr-TR" sz="4000" dirty="0"/>
          </a:p>
        </p:txBody>
      </p:sp>
    </p:spTree>
  </p:cSld>
  <p:clrMapOvr>
    <a:masterClrMapping/>
  </p:clrMapOvr>
  <p:transition spd="slow">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36</Slides>
  <Notes>36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Şehir Büyürken — Seminer</dc:title>
  <dc:subject>PptxGenJS Presentation</dc:subject>
  <dc:creator>Prof. Dr. Mehmet Şahin</dc:creator>
  <cp:lastModifiedBy>Prof. Dr. Mehmet Şahin</cp:lastModifiedBy>
  <cp:revision>1</cp:revision>
  <dcterms:created xsi:type="dcterms:W3CDTF">2026-10-12T09:34:42Z</dcterms:created>
  <dcterms:modified xsi:type="dcterms:W3CDTF">2026-10-12T09:34:42Z</dcterms:modified>
</cp:coreProperties>
</file>